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sldIdLst>
    <p:sldId id="256" r:id="rId5"/>
    <p:sldId id="258" r:id="rId6"/>
    <p:sldId id="267" r:id="rId7"/>
    <p:sldId id="259" r:id="rId8"/>
    <p:sldId id="263" r:id="rId9"/>
    <p:sldId id="257" r:id="rId10"/>
    <p:sldId id="261" r:id="rId11"/>
    <p:sldId id="264" r:id="rId12"/>
    <p:sldId id="265" r:id="rId13"/>
    <p:sldId id="260" r:id="rId14"/>
    <p:sldId id="262" r:id="rId15"/>
    <p:sldId id="266" r:id="rId16"/>
    <p:sldId id="268" r:id="rId17"/>
    <p:sldId id="270" r:id="rId18"/>
    <p:sldId id="269" r:id="rId19"/>
    <p:sldId id="271" r:id="rId20"/>
    <p:sldId id="272" r:id="rId21"/>
    <p:sldId id="273" r:id="rId22"/>
    <p:sldId id="275" r:id="rId23"/>
    <p:sldId id="276" r:id="rId24"/>
    <p:sldId id="277" r:id="rId25"/>
    <p:sldId id="278" r:id="rId26"/>
    <p:sldId id="279" r:id="rId27"/>
    <p:sldId id="284" r:id="rId28"/>
    <p:sldId id="285" r:id="rId29"/>
    <p:sldId id="286" r:id="rId30"/>
    <p:sldId id="280" r:id="rId31"/>
    <p:sldId id="281" r:id="rId32"/>
    <p:sldId id="287" r:id="rId33"/>
    <p:sldId id="28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088"/>
    <a:srgbClr val="F3F0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E6CB16-9CA2-A4F2-10AD-BB708A5459DC}" v="3" dt="2026-01-09T21:07:14.4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656" autoAdjust="0"/>
  </p:normalViewPr>
  <p:slideViewPr>
    <p:cSldViewPr snapToGrid="0">
      <p:cViewPr varScale="1">
        <p:scale>
          <a:sx n="92" d="100"/>
          <a:sy n="92" d="100"/>
        </p:scale>
        <p:origin x="131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aron Moss" userId="S::aaron.moss@cloudresearch.com::2ef91cd1-478d-4e62-9b55-d75b2861bfe4" providerId="AD" clId="Web-{44E6CB16-9CA2-A4F2-10AD-BB708A5459DC}"/>
    <pc:docChg chg="modSld">
      <pc:chgData name="Aaron Moss" userId="S::aaron.moss@cloudresearch.com::2ef91cd1-478d-4e62-9b55-d75b2861bfe4" providerId="AD" clId="Web-{44E6CB16-9CA2-A4F2-10AD-BB708A5459DC}" dt="2026-01-09T21:07:12.193" v="38"/>
      <pc:docMkLst>
        <pc:docMk/>
      </pc:docMkLst>
      <pc:sldChg chg="modSp">
        <pc:chgData name="Aaron Moss" userId="S::aaron.moss@cloudresearch.com::2ef91cd1-478d-4e62-9b55-d75b2861bfe4" providerId="AD" clId="Web-{44E6CB16-9CA2-A4F2-10AD-BB708A5459DC}" dt="2026-01-09T21:06:27.864" v="0"/>
        <pc:sldMkLst>
          <pc:docMk/>
          <pc:sldMk cId="17678041" sldId="265"/>
        </pc:sldMkLst>
        <pc:picChg chg="mod">
          <ac:chgData name="Aaron Moss" userId="S::aaron.moss@cloudresearch.com::2ef91cd1-478d-4e62-9b55-d75b2861bfe4" providerId="AD" clId="Web-{44E6CB16-9CA2-A4F2-10AD-BB708A5459DC}" dt="2026-01-09T21:06:27.864" v="0"/>
          <ac:picMkLst>
            <pc:docMk/>
            <pc:sldMk cId="17678041" sldId="265"/>
            <ac:picMk id="6" creationId="{B29F2ACE-F889-B8C9-30F4-38C55B9148D5}"/>
          </ac:picMkLst>
        </pc:picChg>
      </pc:sldChg>
      <pc:sldChg chg="modNotes">
        <pc:chgData name="Aaron Moss" userId="S::aaron.moss@cloudresearch.com::2ef91cd1-478d-4e62-9b55-d75b2861bfe4" providerId="AD" clId="Web-{44E6CB16-9CA2-A4F2-10AD-BB708A5459DC}" dt="2026-01-09T21:07:12.193" v="38"/>
        <pc:sldMkLst>
          <pc:docMk/>
          <pc:sldMk cId="1843592792" sldId="268"/>
        </pc:sldMkLst>
      </pc:sldChg>
    </pc:docChg>
  </pc:docChgLst>
  <pc:docChgLst>
    <pc:chgData name="Aaron Moss" userId="2ef91cd1-478d-4e62-9b55-d75b2861bfe4" providerId="ADAL" clId="{ED042BA5-6EA9-45D7-A418-C8F7DB54052A}"/>
    <pc:docChg chg="undo custSel addSld delSld modSld">
      <pc:chgData name="Aaron Moss" userId="2ef91cd1-478d-4e62-9b55-d75b2861bfe4" providerId="ADAL" clId="{ED042BA5-6EA9-45D7-A418-C8F7DB54052A}" dt="2025-12-15T15:56:34.092" v="4726" actId="113"/>
      <pc:docMkLst>
        <pc:docMk/>
      </pc:docMkLst>
      <pc:sldChg chg="addSp modSp mod">
        <pc:chgData name="Aaron Moss" userId="2ef91cd1-478d-4e62-9b55-d75b2861bfe4" providerId="ADAL" clId="{ED042BA5-6EA9-45D7-A418-C8F7DB54052A}" dt="2025-12-15T14:45:33.277" v="4720" actId="1076"/>
        <pc:sldMkLst>
          <pc:docMk/>
          <pc:sldMk cId="3450234114" sldId="258"/>
        </pc:sldMkLst>
        <pc:picChg chg="mod">
          <ac:chgData name="Aaron Moss" userId="2ef91cd1-478d-4e62-9b55-d75b2861bfe4" providerId="ADAL" clId="{ED042BA5-6EA9-45D7-A418-C8F7DB54052A}" dt="2025-12-15T14:45:33.277" v="4720" actId="1076"/>
          <ac:picMkLst>
            <pc:docMk/>
            <pc:sldMk cId="3450234114" sldId="258"/>
            <ac:picMk id="4" creationId="{CAB09F3C-BDD1-4AEA-4816-1C2A07208C2D}"/>
          </ac:picMkLst>
        </pc:picChg>
      </pc:sldChg>
      <pc:sldChg chg="addSp delSp modSp new mod modNotesTx">
        <pc:chgData name="Aaron Moss" userId="2ef91cd1-478d-4e62-9b55-d75b2861bfe4" providerId="ADAL" clId="{ED042BA5-6EA9-45D7-A418-C8F7DB54052A}" dt="2025-12-10T18:54:02.061" v="4523" actId="20577"/>
        <pc:sldMkLst>
          <pc:docMk/>
          <pc:sldMk cId="708370857" sldId="264"/>
        </pc:sldMkLst>
        <pc:spChg chg="add mod">
          <ac:chgData name="Aaron Moss" userId="2ef91cd1-478d-4e62-9b55-d75b2861bfe4" providerId="ADAL" clId="{ED042BA5-6EA9-45D7-A418-C8F7DB54052A}" dt="2025-12-10T18:53:40.077" v="4512" actId="20577"/>
          <ac:spMkLst>
            <pc:docMk/>
            <pc:sldMk cId="708370857" sldId="264"/>
            <ac:spMk id="9" creationId="{576AC95A-FA3A-93F5-A354-36F69AC3D73E}"/>
          </ac:spMkLst>
        </pc:spChg>
        <pc:spChg chg="add mod">
          <ac:chgData name="Aaron Moss" userId="2ef91cd1-478d-4e62-9b55-d75b2861bfe4" providerId="ADAL" clId="{ED042BA5-6EA9-45D7-A418-C8F7DB54052A}" dt="2025-12-10T18:53:50.748" v="4515" actId="20577"/>
          <ac:spMkLst>
            <pc:docMk/>
            <pc:sldMk cId="708370857" sldId="264"/>
            <ac:spMk id="10" creationId="{523F8B07-4AE4-2DB7-7CC8-3ABEB729EF25}"/>
          </ac:spMkLst>
        </pc:spChg>
        <pc:spChg chg="add mod">
          <ac:chgData name="Aaron Moss" userId="2ef91cd1-478d-4e62-9b55-d75b2861bfe4" providerId="ADAL" clId="{ED042BA5-6EA9-45D7-A418-C8F7DB54052A}" dt="2025-12-10T18:53:57.028" v="4520" actId="20577"/>
          <ac:spMkLst>
            <pc:docMk/>
            <pc:sldMk cId="708370857" sldId="264"/>
            <ac:spMk id="11" creationId="{1124FBB2-1AE8-604B-40AA-BDCD64D3DEAD}"/>
          </ac:spMkLst>
        </pc:spChg>
        <pc:spChg chg="add mod">
          <ac:chgData name="Aaron Moss" userId="2ef91cd1-478d-4e62-9b55-d75b2861bfe4" providerId="ADAL" clId="{ED042BA5-6EA9-45D7-A418-C8F7DB54052A}" dt="2025-12-10T18:54:02.061" v="4523" actId="20577"/>
          <ac:spMkLst>
            <pc:docMk/>
            <pc:sldMk cId="708370857" sldId="264"/>
            <ac:spMk id="12" creationId="{A89A6217-240E-094D-8F60-1E6E283DE7C4}"/>
          </ac:spMkLst>
        </pc:spChg>
      </pc:sldChg>
      <pc:sldChg chg="addSp delSp modSp new mod modNotesTx">
        <pc:chgData name="Aaron Moss" userId="2ef91cd1-478d-4e62-9b55-d75b2861bfe4" providerId="ADAL" clId="{ED042BA5-6EA9-45D7-A418-C8F7DB54052A}" dt="2025-12-10T18:52:37.892" v="4509" actId="20577"/>
        <pc:sldMkLst>
          <pc:docMk/>
          <pc:sldMk cId="2668423483" sldId="267"/>
        </pc:sldMkLst>
      </pc:sldChg>
      <pc:sldChg chg="addSp delSp modSp new mod">
        <pc:chgData name="Aaron Moss" userId="2ef91cd1-478d-4e62-9b55-d75b2861bfe4" providerId="ADAL" clId="{ED042BA5-6EA9-45D7-A418-C8F7DB54052A}" dt="2025-12-10T18:54:44.412" v="4525" actId="208"/>
        <pc:sldMkLst>
          <pc:docMk/>
          <pc:sldMk cId="691961797" sldId="269"/>
        </pc:sldMkLst>
        <pc:picChg chg="add mod ord">
          <ac:chgData name="Aaron Moss" userId="2ef91cd1-478d-4e62-9b55-d75b2861bfe4" providerId="ADAL" clId="{ED042BA5-6EA9-45D7-A418-C8F7DB54052A}" dt="2025-12-10T18:54:44.412" v="4525" actId="208"/>
          <ac:picMkLst>
            <pc:docMk/>
            <pc:sldMk cId="691961797" sldId="269"/>
            <ac:picMk id="6" creationId="{5FDDFD0C-1966-FB98-1546-A9BEFC2060E0}"/>
          </ac:picMkLst>
        </pc:picChg>
      </pc:sldChg>
      <pc:sldChg chg="addSp modSp new mod">
        <pc:chgData name="Aaron Moss" userId="2ef91cd1-478d-4e62-9b55-d75b2861bfe4" providerId="ADAL" clId="{ED042BA5-6EA9-45D7-A418-C8F7DB54052A}" dt="2025-12-10T18:57:00.203" v="4716" actId="1076"/>
        <pc:sldMkLst>
          <pc:docMk/>
          <pc:sldMk cId="2820987380" sldId="276"/>
        </pc:sldMkLst>
        <pc:spChg chg="mod">
          <ac:chgData name="Aaron Moss" userId="2ef91cd1-478d-4e62-9b55-d75b2861bfe4" providerId="ADAL" clId="{ED042BA5-6EA9-45D7-A418-C8F7DB54052A}" dt="2025-12-10T18:56:35.268" v="4707" actId="20577"/>
          <ac:spMkLst>
            <pc:docMk/>
            <pc:sldMk cId="2820987380" sldId="276"/>
            <ac:spMk id="3" creationId="{E37FE138-2411-FF0B-0C5D-85A0DD8C78DC}"/>
          </ac:spMkLst>
        </pc:spChg>
        <pc:picChg chg="add mod ord">
          <ac:chgData name="Aaron Moss" userId="2ef91cd1-478d-4e62-9b55-d75b2861bfe4" providerId="ADAL" clId="{ED042BA5-6EA9-45D7-A418-C8F7DB54052A}" dt="2025-12-10T18:56:43.187" v="4710" actId="1076"/>
          <ac:picMkLst>
            <pc:docMk/>
            <pc:sldMk cId="2820987380" sldId="276"/>
            <ac:picMk id="4" creationId="{34C656BE-79A2-E3FF-F128-95A1D37A2500}"/>
          </ac:picMkLst>
        </pc:picChg>
        <pc:picChg chg="add mod">
          <ac:chgData name="Aaron Moss" userId="2ef91cd1-478d-4e62-9b55-d75b2861bfe4" providerId="ADAL" clId="{ED042BA5-6EA9-45D7-A418-C8F7DB54052A}" dt="2025-12-10T18:57:00.203" v="4716" actId="1076"/>
          <ac:picMkLst>
            <pc:docMk/>
            <pc:sldMk cId="2820987380" sldId="276"/>
            <ac:picMk id="1026" creationId="{BBEC5114-6B5D-D1B5-D80A-DC56EEA6AB0A}"/>
          </ac:picMkLst>
        </pc:picChg>
      </pc:sldChg>
      <pc:sldChg chg="modSp mod">
        <pc:chgData name="Aaron Moss" userId="2ef91cd1-478d-4e62-9b55-d75b2861bfe4" providerId="ADAL" clId="{ED042BA5-6EA9-45D7-A418-C8F7DB54052A}" dt="2025-12-15T15:56:17.025" v="4722" actId="113"/>
        <pc:sldMkLst>
          <pc:docMk/>
          <pc:sldMk cId="0" sldId="279"/>
        </pc:sldMkLst>
        <pc:spChg chg="mod">
          <ac:chgData name="Aaron Moss" userId="2ef91cd1-478d-4e62-9b55-d75b2861bfe4" providerId="ADAL" clId="{ED042BA5-6EA9-45D7-A418-C8F7DB54052A}" dt="2025-12-15T15:56:17.025" v="4722" actId="113"/>
          <ac:spMkLst>
            <pc:docMk/>
            <pc:sldMk cId="0" sldId="279"/>
            <ac:spMk id="242" creationId="{00000000-0000-0000-0000-000000000000}"/>
          </ac:spMkLst>
        </pc:spChg>
      </pc:sldChg>
      <pc:sldChg chg="modSp mod">
        <pc:chgData name="Aaron Moss" userId="2ef91cd1-478d-4e62-9b55-d75b2861bfe4" providerId="ADAL" clId="{ED042BA5-6EA9-45D7-A418-C8F7DB54052A}" dt="2025-12-15T15:56:27.119" v="4724" actId="113"/>
        <pc:sldMkLst>
          <pc:docMk/>
          <pc:sldMk cId="0" sldId="281"/>
        </pc:sldMkLst>
        <pc:spChg chg="mod">
          <ac:chgData name="Aaron Moss" userId="2ef91cd1-478d-4e62-9b55-d75b2861bfe4" providerId="ADAL" clId="{ED042BA5-6EA9-45D7-A418-C8F7DB54052A}" dt="2025-12-15T15:56:27.119" v="4724" actId="113"/>
          <ac:spMkLst>
            <pc:docMk/>
            <pc:sldMk cId="0" sldId="281"/>
            <ac:spMk id="257" creationId="{00000000-0000-0000-0000-000000000000}"/>
          </ac:spMkLst>
        </pc:spChg>
      </pc:sldChg>
      <pc:sldChg chg="modSp mod">
        <pc:chgData name="Aaron Moss" userId="2ef91cd1-478d-4e62-9b55-d75b2861bfe4" providerId="ADAL" clId="{ED042BA5-6EA9-45D7-A418-C8F7DB54052A}" dt="2025-12-15T15:56:34.092" v="4726" actId="113"/>
        <pc:sldMkLst>
          <pc:docMk/>
          <pc:sldMk cId="2499263241" sldId="287"/>
        </pc:sldMkLst>
        <pc:spChg chg="mod">
          <ac:chgData name="Aaron Moss" userId="2ef91cd1-478d-4e62-9b55-d75b2861bfe4" providerId="ADAL" clId="{ED042BA5-6EA9-45D7-A418-C8F7DB54052A}" dt="2025-12-15T15:56:34.092" v="4726" actId="113"/>
          <ac:spMkLst>
            <pc:docMk/>
            <pc:sldMk cId="2499263241" sldId="287"/>
            <ac:spMk id="257" creationId="{93DD9866-0515-C897-431E-29E1CCBFEB1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A3743D-C5D2-40BC-91FB-0058E51E5FAA}" type="datetimeFigureOut">
              <a:rPr lang="en-US" smtClean="0"/>
              <a:t>1/9/2026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91AEA3-CC79-4148-B9C0-2742527F4D9F}" type="slidenum">
              <a:rPr lang="en-US" smtClean="0"/>
              <a:t>‹#›</a:t>
            </a:fld>
            <a:endParaRPr lang="en-US"/>
          </a:p>
        </p:txBody>
      </p:sp>
    </p:spTree>
    <p:extLst>
      <p:ext uri="{BB962C8B-B14F-4D97-AF65-F5344CB8AC3E}">
        <p14:creationId xmlns:p14="http://schemas.microsoft.com/office/powerpoint/2010/main" val="65741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what they know about research tools, either from today or from history? Nudge them to think about the early days of measuring reaction time, modern tools of brain imaging, how manuscripts get written and how data is analyzed. </a:t>
            </a:r>
          </a:p>
        </p:txBody>
      </p:sp>
      <p:sp>
        <p:nvSpPr>
          <p:cNvPr id="4" name="Slide Number Placeholder 3"/>
          <p:cNvSpPr>
            <a:spLocks noGrp="1"/>
          </p:cNvSpPr>
          <p:nvPr>
            <p:ph type="sldNum" sz="quarter" idx="5"/>
          </p:nvPr>
        </p:nvSpPr>
        <p:spPr/>
        <p:txBody>
          <a:bodyPr/>
          <a:lstStyle/>
          <a:p>
            <a:fld id="{3591AEA3-CC79-4148-B9C0-2742527F4D9F}" type="slidenum">
              <a:rPr lang="en-US" smtClean="0"/>
              <a:t>2</a:t>
            </a:fld>
            <a:endParaRPr lang="en-US"/>
          </a:p>
        </p:txBody>
      </p:sp>
    </p:spTree>
    <p:extLst>
      <p:ext uri="{BB962C8B-B14F-4D97-AF65-F5344CB8AC3E}">
        <p14:creationId xmlns:p14="http://schemas.microsoft.com/office/powerpoint/2010/main" val="3806894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77" name="Google Shape;17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ea typeface="Calibri"/>
                <a:cs typeface="Calibri"/>
              </a:rPr>
              <a:t>Examples of research articles, topics of inquiry</a:t>
            </a:r>
          </a:p>
        </p:txBody>
      </p:sp>
      <p:sp>
        <p:nvSpPr>
          <p:cNvPr id="4" name="Slide Number Placeholder 3"/>
          <p:cNvSpPr>
            <a:spLocks noGrp="1"/>
          </p:cNvSpPr>
          <p:nvPr>
            <p:ph type="sldNum" sz="quarter" idx="5"/>
          </p:nvPr>
        </p:nvSpPr>
        <p:spPr/>
        <p:txBody>
          <a:bodyPr/>
          <a:lstStyle/>
          <a:p>
            <a:fld id="{3591AEA3-CC79-4148-B9C0-2742527F4D9F}" type="slidenum">
              <a:rPr lang="en-US" smtClean="0"/>
              <a:t>13</a:t>
            </a:fld>
            <a:endParaRPr lang="en-US"/>
          </a:p>
        </p:txBody>
      </p:sp>
    </p:spTree>
    <p:extLst>
      <p:ext uri="{BB962C8B-B14F-4D97-AF65-F5344CB8AC3E}">
        <p14:creationId xmlns:p14="http://schemas.microsoft.com/office/powerpoint/2010/main" val="2826828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Digital Well-being Theory</a:t>
            </a:r>
          </a:p>
          <a:p>
            <a:r>
              <a:rPr lang="en-US" dirty="0"/>
              <a:t>This emerging framework focuses on how people can maintain healthy relationships with technology. It suggests that </a:t>
            </a:r>
            <a:r>
              <a:rPr lang="en-US" i="1" dirty="0"/>
              <a:t>digital well-being</a:t>
            </a:r>
            <a:r>
              <a:rPr lang="en-US" dirty="0"/>
              <a:t> isn’t simply about reducing screen time, but about balancing online and offline life in ways that support emotional, social, and cognitive health. Researchers explore factors like meaningful engagement, self-regulation, and social connection to understand when digital use enhances versus undermines well-being.</a:t>
            </a:r>
          </a:p>
          <a:p>
            <a:endParaRPr lang="en-US" dirty="0"/>
          </a:p>
          <a:p>
            <a:r>
              <a:rPr lang="en-US" b="1" dirty="0"/>
              <a:t>Displacement vs. Enhancement Hypotheses</a:t>
            </a:r>
          </a:p>
          <a:p>
            <a:r>
              <a:rPr lang="en-US" dirty="0"/>
              <a:t>These are competing explanations for how digital media use affects mental health and social life:</a:t>
            </a:r>
          </a:p>
          <a:p>
            <a:r>
              <a:rPr lang="en-US" b="1" dirty="0"/>
              <a:t>Displacement Hypothesis:</a:t>
            </a:r>
            <a:r>
              <a:rPr lang="en-US" dirty="0"/>
              <a:t> Time spent on screens </a:t>
            </a:r>
            <a:r>
              <a:rPr lang="en-US" i="1" dirty="0"/>
              <a:t>displaces</a:t>
            </a:r>
            <a:r>
              <a:rPr lang="en-US" dirty="0"/>
              <a:t> real-world social interactions, physical activity, and sleep—leading to worse well-being.</a:t>
            </a:r>
          </a:p>
          <a:p>
            <a:r>
              <a:rPr lang="en-US" b="1" dirty="0"/>
              <a:t>Enhancement Hypothesis:</a:t>
            </a:r>
            <a:r>
              <a:rPr lang="en-US" dirty="0"/>
              <a:t> Digital tools can </a:t>
            </a:r>
            <a:r>
              <a:rPr lang="en-US" i="1" dirty="0"/>
              <a:t>enhance</a:t>
            </a:r>
            <a:r>
              <a:rPr lang="en-US" dirty="0"/>
              <a:t> relationships and mental health by providing connection, support, and opportunities for expression.</a:t>
            </a:r>
            <a:br>
              <a:rPr lang="en-US" dirty="0"/>
            </a:br>
            <a:r>
              <a:rPr lang="en-US" dirty="0"/>
              <a:t>Modern studies often find that the impact depends on </a:t>
            </a:r>
            <a:r>
              <a:rPr lang="en-US" i="1" dirty="0"/>
              <a:t>how</a:t>
            </a:r>
            <a:r>
              <a:rPr lang="en-US" dirty="0"/>
              <a:t> and </a:t>
            </a:r>
            <a:r>
              <a:rPr lang="en-US" i="1" dirty="0"/>
              <a:t>why</a:t>
            </a:r>
            <a:r>
              <a:rPr lang="en-US" dirty="0"/>
              <a:t> people use technology, not just how much they use it.</a:t>
            </a:r>
          </a:p>
          <a:p>
            <a:endParaRPr lang="en-US" dirty="0"/>
          </a:p>
        </p:txBody>
      </p:sp>
      <p:sp>
        <p:nvSpPr>
          <p:cNvPr id="4" name="Slide Number Placeholder 3"/>
          <p:cNvSpPr>
            <a:spLocks noGrp="1"/>
          </p:cNvSpPr>
          <p:nvPr>
            <p:ph type="sldNum" sz="quarter" idx="5"/>
          </p:nvPr>
        </p:nvSpPr>
        <p:spPr/>
        <p:txBody>
          <a:bodyPr/>
          <a:lstStyle/>
          <a:p>
            <a:fld id="{3591AEA3-CC79-4148-B9C0-2742527F4D9F}" type="slidenum">
              <a:rPr lang="en-US" smtClean="0"/>
              <a:t>14</a:t>
            </a:fld>
            <a:endParaRPr lang="en-US"/>
          </a:p>
        </p:txBody>
      </p:sp>
    </p:spTree>
    <p:extLst>
      <p:ext uri="{BB962C8B-B14F-4D97-AF65-F5344CB8AC3E}">
        <p14:creationId xmlns:p14="http://schemas.microsoft.com/office/powerpoint/2010/main" val="1219927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1" name="Google Shape;20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91AEA3-CC79-4148-B9C0-2742527F4D9F}" type="slidenum">
              <a:rPr lang="en-US" smtClean="0"/>
              <a:t>20</a:t>
            </a:fld>
            <a:endParaRPr lang="en-US"/>
          </a:p>
        </p:txBody>
      </p:sp>
    </p:spTree>
    <p:extLst>
      <p:ext uri="{BB962C8B-B14F-4D97-AF65-F5344CB8AC3E}">
        <p14:creationId xmlns:p14="http://schemas.microsoft.com/office/powerpoint/2010/main" val="2984607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2" name="Google Shape;222;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9" name="Google Shape;22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Goal: Tell students about the stats package you will use. Give them an introduction. </a:t>
            </a:r>
          </a:p>
          <a:p>
            <a:endParaRPr lang="en-US" dirty="0"/>
          </a:p>
          <a:p>
            <a:r>
              <a:rPr lang="en-US" dirty="0"/>
              <a:t>Maybe introduce data analyst in ChatGPT or others. </a:t>
            </a:r>
          </a:p>
        </p:txBody>
      </p:sp>
      <p:sp>
        <p:nvSpPr>
          <p:cNvPr id="4" name="Slide Number Placeholder 3"/>
          <p:cNvSpPr>
            <a:spLocks noGrp="1"/>
          </p:cNvSpPr>
          <p:nvPr>
            <p:ph type="sldNum" sz="quarter" idx="5"/>
          </p:nvPr>
        </p:nvSpPr>
        <p:spPr/>
        <p:txBody>
          <a:bodyPr/>
          <a:lstStyle/>
          <a:p>
            <a:fld id="{3591AEA3-CC79-4148-B9C0-2742527F4D9F}" type="slidenum">
              <a:rPr lang="en-US" smtClean="0"/>
              <a:t>24</a:t>
            </a:fld>
            <a:endParaRPr lang="en-US"/>
          </a:p>
        </p:txBody>
      </p:sp>
    </p:spTree>
    <p:extLst>
      <p:ext uri="{BB962C8B-B14F-4D97-AF65-F5344CB8AC3E}">
        <p14:creationId xmlns:p14="http://schemas.microsoft.com/office/powerpoint/2010/main" val="1877500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work with this in the next chapter to conduct some basic analyses</a:t>
            </a:r>
          </a:p>
        </p:txBody>
      </p:sp>
      <p:sp>
        <p:nvSpPr>
          <p:cNvPr id="4" name="Slide Number Placeholder 3"/>
          <p:cNvSpPr>
            <a:spLocks noGrp="1"/>
          </p:cNvSpPr>
          <p:nvPr>
            <p:ph type="sldNum" sz="quarter" idx="5"/>
          </p:nvPr>
        </p:nvSpPr>
        <p:spPr/>
        <p:txBody>
          <a:bodyPr/>
          <a:lstStyle/>
          <a:p>
            <a:fld id="{3591AEA3-CC79-4148-B9C0-2742527F4D9F}" type="slidenum">
              <a:rPr lang="en-US" smtClean="0"/>
              <a:t>25</a:t>
            </a:fld>
            <a:endParaRPr lang="en-US"/>
          </a:p>
        </p:txBody>
      </p:sp>
    </p:spTree>
    <p:extLst>
      <p:ext uri="{BB962C8B-B14F-4D97-AF65-F5344CB8AC3E}">
        <p14:creationId xmlns:p14="http://schemas.microsoft.com/office/powerpoint/2010/main" val="1063209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Points to make:</a:t>
            </a:r>
          </a:p>
          <a:p>
            <a:pPr marL="228600" indent="-228600">
              <a:buAutoNum type="arabicParenR"/>
            </a:pPr>
            <a:r>
              <a:rPr lang="en-US" dirty="0"/>
              <a:t>Technological changes are exponential, not linear</a:t>
            </a:r>
          </a:p>
          <a:p>
            <a:pPr marL="228600" indent="-228600">
              <a:buAutoNum type="arabicParenR"/>
            </a:pPr>
            <a:r>
              <a:rPr lang="en-US" dirty="0"/>
              <a:t>Behavioral scientist are people, who are affected by social, political, and technological changes</a:t>
            </a:r>
          </a:p>
          <a:p>
            <a:pPr marL="228600" indent="-228600">
              <a:buAutoNum type="arabicParenR"/>
            </a:pPr>
            <a:r>
              <a:rPr lang="en-US" dirty="0"/>
              <a:t>Metaphors for understanding the mind change with times and technology.</a:t>
            </a:r>
          </a:p>
        </p:txBody>
      </p:sp>
      <p:sp>
        <p:nvSpPr>
          <p:cNvPr id="4" name="Slide Number Placeholder 3"/>
          <p:cNvSpPr>
            <a:spLocks noGrp="1"/>
          </p:cNvSpPr>
          <p:nvPr>
            <p:ph type="sldNum" sz="quarter" idx="5"/>
          </p:nvPr>
        </p:nvSpPr>
        <p:spPr/>
        <p:txBody>
          <a:bodyPr/>
          <a:lstStyle/>
          <a:p>
            <a:fld id="{3591AEA3-CC79-4148-B9C0-2742527F4D9F}" type="slidenum">
              <a:rPr lang="en-US" smtClean="0"/>
              <a:t>3</a:t>
            </a:fld>
            <a:endParaRPr lang="en-US"/>
          </a:p>
        </p:txBody>
      </p:sp>
    </p:spTree>
    <p:extLst>
      <p:ext uri="{BB962C8B-B14F-4D97-AF65-F5344CB8AC3E}">
        <p14:creationId xmlns:p14="http://schemas.microsoft.com/office/powerpoint/2010/main" val="709874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class activity, where the instructor can walk students through the Data Analyst feature in ChatGPT. </a:t>
            </a:r>
          </a:p>
          <a:p>
            <a:endParaRPr lang="en-US" dirty="0"/>
          </a:p>
        </p:txBody>
      </p:sp>
      <p:sp>
        <p:nvSpPr>
          <p:cNvPr id="4" name="Slide Number Placeholder 3"/>
          <p:cNvSpPr>
            <a:spLocks noGrp="1"/>
          </p:cNvSpPr>
          <p:nvPr>
            <p:ph type="sldNum" sz="quarter" idx="5"/>
          </p:nvPr>
        </p:nvSpPr>
        <p:spPr/>
        <p:txBody>
          <a:bodyPr/>
          <a:lstStyle/>
          <a:p>
            <a:fld id="{3591AEA3-CC79-4148-B9C0-2742527F4D9F}" type="slidenum">
              <a:rPr lang="en-US" smtClean="0"/>
              <a:t>26</a:t>
            </a:fld>
            <a:endParaRPr lang="en-US"/>
          </a:p>
        </p:txBody>
      </p:sp>
    </p:spTree>
    <p:extLst>
      <p:ext uri="{BB962C8B-B14F-4D97-AF65-F5344CB8AC3E}">
        <p14:creationId xmlns:p14="http://schemas.microsoft.com/office/powerpoint/2010/main" val="3642922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5" name="Google Shape;245;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52" name="Google Shape;25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a:extLst>
            <a:ext uri="{FF2B5EF4-FFF2-40B4-BE49-F238E27FC236}">
              <a16:creationId xmlns:a16="http://schemas.microsoft.com/office/drawing/2014/main" id="{6729AF18-342E-56F2-1B26-A7E347BD66FB}"/>
            </a:ext>
          </a:extLst>
        </p:cNvPr>
        <p:cNvGrpSpPr/>
        <p:nvPr/>
      </p:nvGrpSpPr>
      <p:grpSpPr>
        <a:xfrm>
          <a:off x="0" y="0"/>
          <a:ext cx="0" cy="0"/>
          <a:chOff x="0" y="0"/>
          <a:chExt cx="0" cy="0"/>
        </a:xfrm>
      </p:grpSpPr>
      <p:sp>
        <p:nvSpPr>
          <p:cNvPr id="251" name="Google Shape;251;p14:notes">
            <a:extLst>
              <a:ext uri="{FF2B5EF4-FFF2-40B4-BE49-F238E27FC236}">
                <a16:creationId xmlns:a16="http://schemas.microsoft.com/office/drawing/2014/main" id="{1085AA33-9184-DFC2-4867-070E414F1C4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p14:notes">
            <a:extLst>
              <a:ext uri="{FF2B5EF4-FFF2-40B4-BE49-F238E27FC236}">
                <a16:creationId xmlns:a16="http://schemas.microsoft.com/office/drawing/2014/main" id="{25F6B4DA-8BA4-ED7F-4A4C-9A0CDB35F84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65393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9" name="Google Shape;269;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9" name="Google Shape;8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91AEA3-CC79-4148-B9C0-2742527F4D9F}" type="slidenum">
              <a:rPr lang="en-US" smtClean="0"/>
              <a:t>6</a:t>
            </a:fld>
            <a:endParaRPr lang="en-US"/>
          </a:p>
        </p:txBody>
      </p:sp>
    </p:spTree>
    <p:extLst>
      <p:ext uri="{BB962C8B-B14F-4D97-AF65-F5344CB8AC3E}">
        <p14:creationId xmlns:p14="http://schemas.microsoft.com/office/powerpoint/2010/main" val="4103176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5" name="Google Shape;11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students through the first two steps. Save the last two for outside of class. </a:t>
            </a:r>
          </a:p>
          <a:p>
            <a:endParaRPr lang="en-US" dirty="0"/>
          </a:p>
          <a:p>
            <a:r>
              <a:rPr lang="en-US" dirty="0"/>
              <a:t>AFTER students take studies, use their experiences as a conversation starter. </a:t>
            </a:r>
          </a:p>
        </p:txBody>
      </p:sp>
      <p:sp>
        <p:nvSpPr>
          <p:cNvPr id="4" name="Slide Number Placeholder 3"/>
          <p:cNvSpPr>
            <a:spLocks noGrp="1"/>
          </p:cNvSpPr>
          <p:nvPr>
            <p:ph type="sldNum" sz="quarter" idx="5"/>
          </p:nvPr>
        </p:nvSpPr>
        <p:spPr/>
        <p:txBody>
          <a:bodyPr/>
          <a:lstStyle/>
          <a:p>
            <a:fld id="{3591AEA3-CC79-4148-B9C0-2742527F4D9F}" type="slidenum">
              <a:rPr lang="en-US" smtClean="0"/>
              <a:t>8</a:t>
            </a:fld>
            <a:endParaRPr lang="en-US"/>
          </a:p>
        </p:txBody>
      </p:sp>
    </p:spTree>
    <p:extLst>
      <p:ext uri="{BB962C8B-B14F-4D97-AF65-F5344CB8AC3E}">
        <p14:creationId xmlns:p14="http://schemas.microsoft.com/office/powerpoint/2010/main" val="2799318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2" name="Google Shape;13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1" name="Google Shape;151;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A270A-6BC9-1103-BE7E-0A80874A3A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32037E9-EF8C-2432-25B7-C5CD06E9F9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B4517E2-CD09-64D2-9046-D55A8A73DB11}"/>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5" name="Footer Placeholder 4">
            <a:extLst>
              <a:ext uri="{FF2B5EF4-FFF2-40B4-BE49-F238E27FC236}">
                <a16:creationId xmlns:a16="http://schemas.microsoft.com/office/drawing/2014/main" id="{51A7A67A-1C2E-6717-9FCF-02E8C9F7D9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96E9D3-F39A-354D-B824-9EAB2FB710C6}"/>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2388892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CCB4E-8524-9FC0-2EAA-4EBFFCB01C9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F0878A-DD48-62EE-6EF4-50F4DC65C4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EE8C07-77C7-03B3-C40E-27CC21EDD6FD}"/>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5" name="Footer Placeholder 4">
            <a:extLst>
              <a:ext uri="{FF2B5EF4-FFF2-40B4-BE49-F238E27FC236}">
                <a16:creationId xmlns:a16="http://schemas.microsoft.com/office/drawing/2014/main" id="{3C0B119D-6567-ED12-BE61-37A1887FE3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820BBF-A62F-BECD-059B-F1EF984E490E}"/>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2487486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A5A7E6-6498-9C04-78E7-CF9775D8EF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581DA99-1F6C-EE32-8044-44892B77D58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305E4F-1C04-CF93-D1DE-5415B7E34E95}"/>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5" name="Footer Placeholder 4">
            <a:extLst>
              <a:ext uri="{FF2B5EF4-FFF2-40B4-BE49-F238E27FC236}">
                <a16:creationId xmlns:a16="http://schemas.microsoft.com/office/drawing/2014/main" id="{E089DE95-346F-9465-B915-AF51767164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5D47C6-B21B-CE48-3CBE-0D3338B40A61}"/>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299248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6CC90-DCC5-8285-3156-759E0DC47B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93EE15-6AF5-FE82-6ED2-D83D3F2FBC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BF9254-F204-BCE5-B23D-DAA3F5EA026D}"/>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5" name="Footer Placeholder 4">
            <a:extLst>
              <a:ext uri="{FF2B5EF4-FFF2-40B4-BE49-F238E27FC236}">
                <a16:creationId xmlns:a16="http://schemas.microsoft.com/office/drawing/2014/main" id="{D3174534-373E-FC79-592A-60166932D0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13D351-E666-BFD5-FCF6-735835C03112}"/>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2090036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3452F-9AD4-2B58-C92B-36ACA9738D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FA09D1-47EF-CD12-E772-A9666E8CD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6011C5-8DF4-A852-3C15-A06764229573}"/>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5" name="Footer Placeholder 4">
            <a:extLst>
              <a:ext uri="{FF2B5EF4-FFF2-40B4-BE49-F238E27FC236}">
                <a16:creationId xmlns:a16="http://schemas.microsoft.com/office/drawing/2014/main" id="{B03978BE-9DFC-E6E1-F624-FF448C686C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A21D8E-003B-3A4E-E8EC-8DE6C125324F}"/>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4170680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76845-B2D9-F6C0-D228-D8FCAA8077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FCD297-2771-D5CD-DCCE-60FA7D0523B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1095262-68AF-B9B7-0821-9DFF476CCD3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8D2D915-3C85-A0B0-13D1-018E6373FB16}"/>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6" name="Footer Placeholder 5">
            <a:extLst>
              <a:ext uri="{FF2B5EF4-FFF2-40B4-BE49-F238E27FC236}">
                <a16:creationId xmlns:a16="http://schemas.microsoft.com/office/drawing/2014/main" id="{03B9A59C-7F91-D70C-D127-D9C5B32870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952389-C2F1-96DC-F5E9-5FA7A2B9802E}"/>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355109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C2398-AF3F-983D-0555-EB9CECDBB5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7ECBD3E-7DDD-02C7-F85E-2FE18DF03C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3B3CE6-E5DB-D0CF-AE94-31634EC14A2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739F0C-9B15-7D5B-E2AD-5675AD71CA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3021FB3-BD4F-3820-F163-619D54007F6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349B8FB-E64B-E3D3-EF60-62E575729544}"/>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8" name="Footer Placeholder 7">
            <a:extLst>
              <a:ext uri="{FF2B5EF4-FFF2-40B4-BE49-F238E27FC236}">
                <a16:creationId xmlns:a16="http://schemas.microsoft.com/office/drawing/2014/main" id="{1ECAE74B-587A-0E5C-42AB-D8EDBFFD2CE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188B0C-1F60-0CCB-D8C3-262F78841C16}"/>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657004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E5A28-10D4-3388-A987-7D8D0A513FC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162D2B0-774F-E949-6D62-2DD0B8EA0DE5}"/>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4" name="Footer Placeholder 3">
            <a:extLst>
              <a:ext uri="{FF2B5EF4-FFF2-40B4-BE49-F238E27FC236}">
                <a16:creationId xmlns:a16="http://schemas.microsoft.com/office/drawing/2014/main" id="{AFF3844F-6AC8-65BC-18B8-80FE214694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4D6683-20D1-F061-DA82-034710382251}"/>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1686784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95E9D0-E099-ACF0-571A-91E26C8710DA}"/>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3" name="Footer Placeholder 2">
            <a:extLst>
              <a:ext uri="{FF2B5EF4-FFF2-40B4-BE49-F238E27FC236}">
                <a16:creationId xmlns:a16="http://schemas.microsoft.com/office/drawing/2014/main" id="{7BF0CB5A-AE72-7F8F-7068-0579EFFA1C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657B0C4-CF98-3542-12B9-1667D220C395}"/>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2931964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2FD7E-C584-ECCA-34CD-6AD4A2877B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CE0251-4147-CB58-952A-CA22B6EFC1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AB187C-6993-9DA4-DE9C-B9578912B7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4B0483-56E7-1AC1-63F2-1F301E3BC783}"/>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6" name="Footer Placeholder 5">
            <a:extLst>
              <a:ext uri="{FF2B5EF4-FFF2-40B4-BE49-F238E27FC236}">
                <a16:creationId xmlns:a16="http://schemas.microsoft.com/office/drawing/2014/main" id="{5E21407E-BDF1-DEA8-8195-D0854E45F1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580300-D9F4-9B94-8EAB-16D4693C4BFA}"/>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3060928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3A5D3-003E-B0FD-BD81-6D614FE3B3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EE33555-303D-DE1D-E384-4D8CD18495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626DC7-9233-721C-BD8C-650D40E1B2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86BBBC-E87C-89BA-9642-6C37D5F6B7D9}"/>
              </a:ext>
            </a:extLst>
          </p:cNvPr>
          <p:cNvSpPr>
            <a:spLocks noGrp="1"/>
          </p:cNvSpPr>
          <p:nvPr>
            <p:ph type="dt" sz="half" idx="10"/>
          </p:nvPr>
        </p:nvSpPr>
        <p:spPr/>
        <p:txBody>
          <a:bodyPr/>
          <a:lstStyle/>
          <a:p>
            <a:fld id="{D6280923-30A8-4560-87AE-09E2BBECB19C}" type="datetimeFigureOut">
              <a:rPr lang="en-US" smtClean="0"/>
              <a:t>1/9/2026</a:t>
            </a:fld>
            <a:endParaRPr lang="en-US"/>
          </a:p>
        </p:txBody>
      </p:sp>
      <p:sp>
        <p:nvSpPr>
          <p:cNvPr id="6" name="Footer Placeholder 5">
            <a:extLst>
              <a:ext uri="{FF2B5EF4-FFF2-40B4-BE49-F238E27FC236}">
                <a16:creationId xmlns:a16="http://schemas.microsoft.com/office/drawing/2014/main" id="{2944D9FF-0E86-2A37-13BB-89F32F649F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5B0DCC-16B8-EF2D-54A1-FCFC9E2D24C9}"/>
              </a:ext>
            </a:extLst>
          </p:cNvPr>
          <p:cNvSpPr>
            <a:spLocks noGrp="1"/>
          </p:cNvSpPr>
          <p:nvPr>
            <p:ph type="sldNum" sz="quarter" idx="12"/>
          </p:nvPr>
        </p:nvSpPr>
        <p:spPr/>
        <p:txBody>
          <a:bodyPr/>
          <a:lstStyle/>
          <a:p>
            <a:fld id="{DB4E3ED8-7D3E-4DCF-94CE-6E398E1D21D0}" type="slidenum">
              <a:rPr lang="en-US" smtClean="0"/>
              <a:t>‹#›</a:t>
            </a:fld>
            <a:endParaRPr lang="en-US"/>
          </a:p>
        </p:txBody>
      </p:sp>
    </p:spTree>
    <p:extLst>
      <p:ext uri="{BB962C8B-B14F-4D97-AF65-F5344CB8AC3E}">
        <p14:creationId xmlns:p14="http://schemas.microsoft.com/office/powerpoint/2010/main" val="22451269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A4721C-5D3D-C400-AA5D-0503B1F7D2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CCC4A9A-2349-20FA-1131-D2F0C5CB46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633111-2B7A-0DD6-371E-4E217C12C1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6280923-30A8-4560-87AE-09E2BBECB19C}" type="datetimeFigureOut">
              <a:rPr lang="en-US" smtClean="0"/>
              <a:t>1/9/2026</a:t>
            </a:fld>
            <a:endParaRPr lang="en-US"/>
          </a:p>
        </p:txBody>
      </p:sp>
      <p:sp>
        <p:nvSpPr>
          <p:cNvPr id="5" name="Footer Placeholder 4">
            <a:extLst>
              <a:ext uri="{FF2B5EF4-FFF2-40B4-BE49-F238E27FC236}">
                <a16:creationId xmlns:a16="http://schemas.microsoft.com/office/drawing/2014/main" id="{C977670B-8E6A-2BDF-8675-75D9F05747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668C552-3449-FEF7-A5B6-F74B3AB5ED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B4E3ED8-7D3E-4DCF-94CE-6E398E1D21D0}" type="slidenum">
              <a:rPr lang="en-US" smtClean="0"/>
              <a:t>‹#›</a:t>
            </a:fld>
            <a:endParaRPr lang="en-US"/>
          </a:p>
        </p:txBody>
      </p:sp>
    </p:spTree>
    <p:extLst>
      <p:ext uri="{BB962C8B-B14F-4D97-AF65-F5344CB8AC3E}">
        <p14:creationId xmlns:p14="http://schemas.microsoft.com/office/powerpoint/2010/main" val="2357447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5.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scholar.google.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osf.io/"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84;p13" descr="image.png">
            <a:extLst>
              <a:ext uri="{FF2B5EF4-FFF2-40B4-BE49-F238E27FC236}">
                <a16:creationId xmlns:a16="http://schemas.microsoft.com/office/drawing/2014/main" id="{DA894DB6-C489-D048-7638-DADCB542FBA2}"/>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9F0A113E-B3F5-1F98-8E12-9A48E3B80CD9}"/>
              </a:ext>
            </a:extLst>
          </p:cNvPr>
          <p:cNvSpPr>
            <a:spLocks noGrp="1"/>
          </p:cNvSpPr>
          <p:nvPr>
            <p:ph type="ctrTitle"/>
          </p:nvPr>
        </p:nvSpPr>
        <p:spPr/>
        <p:txBody>
          <a:bodyPr>
            <a:normAutofit/>
          </a:bodyPr>
          <a:lstStyle/>
          <a:p>
            <a:r>
              <a:rPr lang="en-US" b="1" dirty="0">
                <a:solidFill>
                  <a:srgbClr val="F3F0DF"/>
                </a:solidFill>
                <a:ea typeface="Merriweather"/>
                <a:cs typeface="Merriweather"/>
                <a:sym typeface="Merriweather"/>
              </a:rPr>
              <a:t>Chapter 2: Behavioral Science Tools</a:t>
            </a:r>
            <a:endParaRPr lang="en-US" dirty="0"/>
          </a:p>
        </p:txBody>
      </p:sp>
    </p:spTree>
    <p:extLst>
      <p:ext uri="{BB962C8B-B14F-4D97-AF65-F5344CB8AC3E}">
        <p14:creationId xmlns:p14="http://schemas.microsoft.com/office/powerpoint/2010/main" val="1158079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6" name="Google Shape;136;p17" descr="image.png"/>
          <p:cNvPicPr preferRelativeResize="0"/>
          <p:nvPr/>
        </p:nvPicPr>
        <p:blipFill rotWithShape="1">
          <a:blip r:embed="rId3">
            <a:alphaModFix/>
          </a:blip>
          <a:srcRect/>
          <a:stretch/>
        </p:blipFill>
        <p:spPr>
          <a:xfrm>
            <a:off x="6667500" y="1047750"/>
            <a:ext cx="4953000" cy="4762500"/>
          </a:xfrm>
          <a:prstGeom prst="rect">
            <a:avLst/>
          </a:prstGeom>
          <a:noFill/>
          <a:ln>
            <a:noFill/>
          </a:ln>
        </p:spPr>
      </p:pic>
      <p:pic>
        <p:nvPicPr>
          <p:cNvPr id="134" name="Google Shape;134;p17" descr="image.png"/>
          <p:cNvPicPr preferRelativeResize="0"/>
          <p:nvPr/>
        </p:nvPicPr>
        <p:blipFill rotWithShape="1">
          <a:blip r:embed="rId4">
            <a:alphaModFix/>
          </a:blip>
          <a:srcRect/>
          <a:stretch/>
        </p:blipFill>
        <p:spPr>
          <a:xfrm>
            <a:off x="0" y="0"/>
            <a:ext cx="6096000" cy="6858000"/>
          </a:xfrm>
          <a:prstGeom prst="rect">
            <a:avLst/>
          </a:prstGeom>
          <a:noFill/>
          <a:ln>
            <a:noFill/>
          </a:ln>
        </p:spPr>
      </p:pic>
      <p:pic>
        <p:nvPicPr>
          <p:cNvPr id="135" name="Google Shape;135;p17" descr="image.png"/>
          <p:cNvPicPr preferRelativeResize="0"/>
          <p:nvPr/>
        </p:nvPicPr>
        <p:blipFill rotWithShape="1">
          <a:blip r:embed="rId5">
            <a:alphaModFix/>
          </a:blip>
          <a:srcRect/>
          <a:stretch/>
        </p:blipFill>
        <p:spPr>
          <a:xfrm>
            <a:off x="6096000" y="0"/>
            <a:ext cx="6096000" cy="6858000"/>
          </a:xfrm>
          <a:prstGeom prst="rect">
            <a:avLst/>
          </a:prstGeom>
          <a:noFill/>
          <a:ln>
            <a:noFill/>
          </a:ln>
        </p:spPr>
      </p:pic>
      <p:sp>
        <p:nvSpPr>
          <p:cNvPr id="137" name="Google Shape;137;p17"/>
          <p:cNvSpPr txBox="1"/>
          <p:nvPr/>
        </p:nvSpPr>
        <p:spPr>
          <a:xfrm>
            <a:off x="571500" y="384870"/>
            <a:ext cx="5200650" cy="81253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400" b="1" i="0" u="none" strike="noStrike" cap="none" dirty="0">
                <a:solidFill>
                  <a:srgbClr val="005088"/>
                </a:solidFill>
                <a:latin typeface="+mj-lt"/>
                <a:ea typeface="Merriweather"/>
                <a:cs typeface="Merriweather"/>
                <a:sym typeface="Merriweather"/>
              </a:rPr>
              <a:t>The Research Cycle</a:t>
            </a:r>
            <a:endParaRPr sz="2000" dirty="0">
              <a:latin typeface="+mj-lt"/>
            </a:endParaRPr>
          </a:p>
        </p:txBody>
      </p:sp>
      <p:pic>
        <p:nvPicPr>
          <p:cNvPr id="2" name="Picture 1">
            <a:extLst>
              <a:ext uri="{FF2B5EF4-FFF2-40B4-BE49-F238E27FC236}">
                <a16:creationId xmlns:a16="http://schemas.microsoft.com/office/drawing/2014/main" id="{D508204A-B2C1-B227-6402-21AC52B221BD}"/>
              </a:ext>
            </a:extLst>
          </p:cNvPr>
          <p:cNvPicPr>
            <a:picLocks noChangeAspect="1"/>
          </p:cNvPicPr>
          <p:nvPr/>
        </p:nvPicPr>
        <p:blipFill>
          <a:blip r:embed="rId6"/>
          <a:stretch>
            <a:fillRect/>
          </a:stretch>
        </p:blipFill>
        <p:spPr>
          <a:xfrm>
            <a:off x="6705992" y="1500783"/>
            <a:ext cx="4876016" cy="3856434"/>
          </a:xfrm>
          <a:prstGeom prst="rect">
            <a:avLst/>
          </a:prstGeom>
        </p:spPr>
      </p:pic>
      <p:sp>
        <p:nvSpPr>
          <p:cNvPr id="3" name="TextBox 2">
            <a:extLst>
              <a:ext uri="{FF2B5EF4-FFF2-40B4-BE49-F238E27FC236}">
                <a16:creationId xmlns:a16="http://schemas.microsoft.com/office/drawing/2014/main" id="{790BE8DA-4DDA-8ACA-7E26-A5E0850557BD}"/>
              </a:ext>
            </a:extLst>
          </p:cNvPr>
          <p:cNvSpPr txBox="1"/>
          <p:nvPr/>
        </p:nvSpPr>
        <p:spPr>
          <a:xfrm>
            <a:off x="678873" y="1686439"/>
            <a:ext cx="4738254" cy="4154984"/>
          </a:xfrm>
          <a:prstGeom prst="rect">
            <a:avLst/>
          </a:prstGeom>
          <a:noFill/>
        </p:spPr>
        <p:txBody>
          <a:bodyPr wrap="square" rtlCol="0">
            <a:spAutoFit/>
          </a:bodyPr>
          <a:lstStyle/>
          <a:p>
            <a:pPr marL="342900" indent="-342900">
              <a:buFont typeface="+mj-lt"/>
              <a:buAutoNum type="arabicPeriod"/>
            </a:pPr>
            <a:r>
              <a:rPr lang="en-US" sz="2400" dirty="0"/>
              <a:t>Generate ideas &amp; review literature</a:t>
            </a:r>
          </a:p>
          <a:p>
            <a:pPr marL="342900" indent="-342900">
              <a:buFont typeface="+mj-lt"/>
              <a:buAutoNum type="arabicPeriod"/>
            </a:pPr>
            <a:endParaRPr lang="en-US" sz="2400" dirty="0"/>
          </a:p>
          <a:p>
            <a:pPr marL="342900" indent="-342900">
              <a:buFont typeface="+mj-lt"/>
              <a:buAutoNum type="arabicPeriod"/>
            </a:pPr>
            <a:r>
              <a:rPr lang="en-US" sz="2400" dirty="0"/>
              <a:t>Design study, choose tools</a:t>
            </a:r>
          </a:p>
          <a:p>
            <a:pPr marL="342900" indent="-342900">
              <a:buFont typeface="+mj-lt"/>
              <a:buAutoNum type="arabicPeriod"/>
            </a:pPr>
            <a:endParaRPr lang="en-US" sz="2400" dirty="0"/>
          </a:p>
          <a:p>
            <a:pPr marL="342900" indent="-342900">
              <a:buFont typeface="+mj-lt"/>
              <a:buAutoNum type="arabicPeriod"/>
            </a:pPr>
            <a:r>
              <a:rPr lang="en-US" sz="2400" dirty="0"/>
              <a:t>Find participants, collect data</a:t>
            </a:r>
          </a:p>
          <a:p>
            <a:pPr marL="342900" indent="-342900">
              <a:buFont typeface="+mj-lt"/>
              <a:buAutoNum type="arabicPeriod"/>
            </a:pPr>
            <a:endParaRPr lang="en-US" sz="2400" dirty="0"/>
          </a:p>
          <a:p>
            <a:pPr marL="342900" indent="-342900">
              <a:buFont typeface="+mj-lt"/>
              <a:buAutoNum type="arabicPeriod"/>
            </a:pPr>
            <a:r>
              <a:rPr lang="en-US" sz="2400" dirty="0"/>
              <a:t>Analyze and visualize results</a:t>
            </a:r>
          </a:p>
          <a:p>
            <a:pPr marL="342900" indent="-342900">
              <a:buFont typeface="+mj-lt"/>
              <a:buAutoNum type="arabicPeriod"/>
            </a:pPr>
            <a:endParaRPr lang="en-US" sz="2400" dirty="0"/>
          </a:p>
          <a:p>
            <a:pPr marL="342900" indent="-342900">
              <a:buFont typeface="+mj-lt"/>
              <a:buAutoNum type="arabicPeriod"/>
            </a:pPr>
            <a:r>
              <a:rPr lang="en-US" sz="2400" dirty="0"/>
              <a:t>Share findings (start the cycle over)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Google Shape;153;p18" descr="image.png"/>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54" name="Google Shape;154;p18"/>
          <p:cNvSpPr txBox="1"/>
          <p:nvPr/>
        </p:nvSpPr>
        <p:spPr>
          <a:xfrm>
            <a:off x="3915727" y="2590800"/>
            <a:ext cx="4360545" cy="9144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6000" b="1" i="0" u="none" strike="noStrike" cap="none">
                <a:solidFill>
                  <a:srgbClr val="F3F0DF"/>
                </a:solidFill>
                <a:latin typeface="Merriweather"/>
                <a:ea typeface="Merriweather"/>
                <a:cs typeface="Merriweather"/>
                <a:sym typeface="Merriweather"/>
              </a:rPr>
              <a:t>Module 2.2</a:t>
            </a:r>
            <a:endParaRPr/>
          </a:p>
        </p:txBody>
      </p:sp>
      <p:sp>
        <p:nvSpPr>
          <p:cNvPr id="155" name="Google Shape;155;p18"/>
          <p:cNvSpPr txBox="1"/>
          <p:nvPr/>
        </p:nvSpPr>
        <p:spPr>
          <a:xfrm>
            <a:off x="4481512" y="3600450"/>
            <a:ext cx="3228975" cy="400050"/>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2100" b="0" i="0" u="none" strike="noStrike" cap="none">
                <a:solidFill>
                  <a:srgbClr val="F3F0DF"/>
                </a:solidFill>
                <a:latin typeface="DM Sans"/>
                <a:ea typeface="DM Sans"/>
                <a:cs typeface="DM Sans"/>
                <a:sym typeface="DM Sans"/>
              </a:rPr>
              <a:t>Tools for Literature Review</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20" descr="image.png"/>
          <p:cNvPicPr preferRelativeResize="0"/>
          <p:nvPr/>
        </p:nvPicPr>
        <p:blipFill rotWithShape="1">
          <a:blip r:embed="rId3">
            <a:alphaModFix/>
          </a:blip>
          <a:srcRect/>
          <a:stretch/>
        </p:blipFill>
        <p:spPr>
          <a:xfrm>
            <a:off x="0" y="0"/>
            <a:ext cx="6096000" cy="6999684"/>
          </a:xfrm>
          <a:prstGeom prst="rect">
            <a:avLst/>
          </a:prstGeom>
          <a:noFill/>
          <a:ln>
            <a:noFill/>
          </a:ln>
        </p:spPr>
      </p:pic>
      <p:pic>
        <p:nvPicPr>
          <p:cNvPr id="180" name="Google Shape;180;p20" descr="image.png"/>
          <p:cNvPicPr preferRelativeResize="0"/>
          <p:nvPr/>
        </p:nvPicPr>
        <p:blipFill rotWithShape="1">
          <a:blip r:embed="rId4">
            <a:alphaModFix/>
          </a:blip>
          <a:srcRect/>
          <a:stretch/>
        </p:blipFill>
        <p:spPr>
          <a:xfrm>
            <a:off x="6096000" y="0"/>
            <a:ext cx="6096000" cy="6999684"/>
          </a:xfrm>
          <a:prstGeom prst="rect">
            <a:avLst/>
          </a:prstGeom>
          <a:noFill/>
          <a:ln>
            <a:noFill/>
          </a:ln>
        </p:spPr>
      </p:pic>
      <p:sp>
        <p:nvSpPr>
          <p:cNvPr id="181" name="Google Shape;181;p20"/>
          <p:cNvSpPr txBox="1"/>
          <p:nvPr/>
        </p:nvSpPr>
        <p:spPr>
          <a:xfrm>
            <a:off x="590550" y="354723"/>
            <a:ext cx="5200650" cy="1107996"/>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None/>
            </a:pPr>
            <a:r>
              <a:rPr lang="en-US" sz="4000" b="1" i="0" u="none" strike="noStrike" cap="none" dirty="0">
                <a:solidFill>
                  <a:srgbClr val="005088"/>
                </a:solidFill>
                <a:latin typeface="Aptos" panose="020B0004020202020204" pitchFamily="34" charset="0"/>
                <a:ea typeface="Merriweather"/>
                <a:cs typeface="Merriweather"/>
                <a:sym typeface="Merriweather"/>
              </a:rPr>
              <a:t>The Pyramid of Knowledge</a:t>
            </a:r>
            <a:endParaRPr sz="1200" dirty="0">
              <a:latin typeface="Aptos" panose="020B0004020202020204" pitchFamily="34" charset="0"/>
            </a:endParaRPr>
          </a:p>
        </p:txBody>
      </p:sp>
      <p:sp>
        <p:nvSpPr>
          <p:cNvPr id="182" name="Google Shape;182;p20"/>
          <p:cNvSpPr txBox="1"/>
          <p:nvPr/>
        </p:nvSpPr>
        <p:spPr>
          <a:xfrm>
            <a:off x="571500" y="1817442"/>
            <a:ext cx="4953000" cy="3650230"/>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1000"/>
              </a:spcBef>
              <a:spcAft>
                <a:spcPts val="0"/>
              </a:spcAft>
              <a:buNone/>
            </a:pPr>
            <a:r>
              <a:rPr lang="en-US" sz="2800" b="0" i="0" u="none" strike="noStrike" cap="none" dirty="0">
                <a:solidFill>
                  <a:srgbClr val="333333"/>
                </a:solidFill>
                <a:latin typeface="+mj-lt"/>
                <a:ea typeface="DM Sans"/>
                <a:cs typeface="DM Sans"/>
                <a:sym typeface="DM Sans"/>
              </a:rPr>
              <a:t>Scientific knowledge is built in layers, from specific studies to broad theories.</a:t>
            </a:r>
            <a:endParaRPr lang="en-US" sz="2800" dirty="0">
              <a:solidFill>
                <a:srgbClr val="333333"/>
              </a:solidFill>
              <a:latin typeface="+mj-lt"/>
              <a:ea typeface="DM Sans"/>
              <a:cs typeface="DM Sans"/>
              <a:sym typeface="DM Sans"/>
            </a:endParaRPr>
          </a:p>
          <a:p>
            <a:pPr marL="0" marR="0" lvl="0" indent="0" algn="l" rtl="0">
              <a:lnSpc>
                <a:spcPct val="90000"/>
              </a:lnSpc>
              <a:spcBef>
                <a:spcPts val="1000"/>
              </a:spcBef>
              <a:spcAft>
                <a:spcPts val="0"/>
              </a:spcAft>
              <a:buNone/>
            </a:pPr>
            <a:endParaRPr lang="en-US" sz="2800" dirty="0">
              <a:solidFill>
                <a:srgbClr val="333333"/>
              </a:solidFill>
              <a:latin typeface="+mj-lt"/>
              <a:sym typeface="DM Sans"/>
            </a:endParaRPr>
          </a:p>
          <a:p>
            <a:pPr marL="457200" marR="0" lvl="0" indent="-457200" algn="l" rtl="0">
              <a:lnSpc>
                <a:spcPct val="90000"/>
              </a:lnSpc>
              <a:spcBef>
                <a:spcPts val="1000"/>
              </a:spcBef>
              <a:spcAft>
                <a:spcPts val="0"/>
              </a:spcAft>
              <a:buFont typeface="Arial" panose="020B0604020202020204" pitchFamily="34" charset="0"/>
              <a:buChar char="•"/>
            </a:pPr>
            <a:r>
              <a:rPr lang="en-US" sz="2400" dirty="0">
                <a:solidFill>
                  <a:srgbClr val="333333"/>
                </a:solidFill>
                <a:latin typeface="+mj-lt"/>
                <a:sym typeface="DM Sans"/>
              </a:rPr>
              <a:t>Base: peer-reviewed research</a:t>
            </a:r>
          </a:p>
          <a:p>
            <a:pPr marL="457200" marR="0" lvl="0" indent="-457200" algn="l" rtl="0">
              <a:lnSpc>
                <a:spcPct val="90000"/>
              </a:lnSpc>
              <a:spcBef>
                <a:spcPts val="1000"/>
              </a:spcBef>
              <a:spcAft>
                <a:spcPts val="0"/>
              </a:spcAft>
              <a:buFont typeface="Arial" panose="020B0604020202020204" pitchFamily="34" charset="0"/>
              <a:buChar char="•"/>
            </a:pPr>
            <a:r>
              <a:rPr lang="en-US" sz="2400" dirty="0">
                <a:solidFill>
                  <a:srgbClr val="333333"/>
                </a:solidFill>
                <a:latin typeface="+mj-lt"/>
                <a:sym typeface="DM Sans"/>
              </a:rPr>
              <a:t>Level 2: Reviews &amp; meta-analyses</a:t>
            </a:r>
          </a:p>
          <a:p>
            <a:pPr marL="457200" marR="0" lvl="0" indent="-457200" algn="l" rtl="0">
              <a:lnSpc>
                <a:spcPct val="90000"/>
              </a:lnSpc>
              <a:spcBef>
                <a:spcPts val="1000"/>
              </a:spcBef>
              <a:spcAft>
                <a:spcPts val="0"/>
              </a:spcAft>
              <a:buFont typeface="Arial" panose="020B0604020202020204" pitchFamily="34" charset="0"/>
              <a:buChar char="•"/>
            </a:pPr>
            <a:r>
              <a:rPr lang="en-US" sz="2400" dirty="0">
                <a:solidFill>
                  <a:srgbClr val="333333"/>
                </a:solidFill>
                <a:latin typeface="+mj-lt"/>
                <a:sym typeface="DM Sans"/>
              </a:rPr>
              <a:t>Level 3: Books</a:t>
            </a:r>
          </a:p>
          <a:p>
            <a:pPr marL="457200" marR="0" lvl="0" indent="-457200" algn="l" rtl="0">
              <a:lnSpc>
                <a:spcPct val="90000"/>
              </a:lnSpc>
              <a:spcBef>
                <a:spcPts val="1000"/>
              </a:spcBef>
              <a:spcAft>
                <a:spcPts val="0"/>
              </a:spcAft>
              <a:buFont typeface="Arial" panose="020B0604020202020204" pitchFamily="34" charset="0"/>
              <a:buChar char="•"/>
            </a:pPr>
            <a:r>
              <a:rPr lang="en-US" sz="2400" dirty="0">
                <a:solidFill>
                  <a:srgbClr val="333333"/>
                </a:solidFill>
                <a:latin typeface="+mj-lt"/>
                <a:sym typeface="DM Sans"/>
              </a:rPr>
              <a:t>Top: Theories</a:t>
            </a:r>
            <a:endParaRPr sz="2800" dirty="0">
              <a:latin typeface="+mj-lt"/>
            </a:endParaRPr>
          </a:p>
        </p:txBody>
      </p:sp>
      <p:pic>
        <p:nvPicPr>
          <p:cNvPr id="2" name="Content Placeholder 4">
            <a:extLst>
              <a:ext uri="{FF2B5EF4-FFF2-40B4-BE49-F238E27FC236}">
                <a16:creationId xmlns:a16="http://schemas.microsoft.com/office/drawing/2014/main" id="{C91AFB3E-8BD5-3E2D-60AB-77B15788C792}"/>
              </a:ext>
            </a:extLst>
          </p:cNvPr>
          <p:cNvPicPr>
            <a:picLocks noChangeAspect="1"/>
          </p:cNvPicPr>
          <p:nvPr/>
        </p:nvPicPr>
        <p:blipFill>
          <a:blip r:embed="rId5"/>
          <a:stretch>
            <a:fillRect/>
          </a:stretch>
        </p:blipFill>
        <p:spPr>
          <a:xfrm>
            <a:off x="6553200" y="1941915"/>
            <a:ext cx="5181600" cy="340128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91;p14" descr="image.png">
            <a:extLst>
              <a:ext uri="{FF2B5EF4-FFF2-40B4-BE49-F238E27FC236}">
                <a16:creationId xmlns:a16="http://schemas.microsoft.com/office/drawing/2014/main" id="{E1B0868C-1238-385B-4F44-5098000A31B3}"/>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04541E85-F7BD-5E14-84D9-7E1320B590E4}"/>
              </a:ext>
            </a:extLst>
          </p:cNvPr>
          <p:cNvSpPr>
            <a:spLocks noGrp="1"/>
          </p:cNvSpPr>
          <p:nvPr>
            <p:ph type="title"/>
          </p:nvPr>
        </p:nvSpPr>
        <p:spPr/>
        <p:txBody>
          <a:bodyPr/>
          <a:lstStyle/>
          <a:p>
            <a:r>
              <a:rPr lang="en-US" dirty="0"/>
              <a:t>Phones and Mental Health</a:t>
            </a:r>
          </a:p>
        </p:txBody>
      </p:sp>
      <p:pic>
        <p:nvPicPr>
          <p:cNvPr id="10" name="Picture 9">
            <a:extLst>
              <a:ext uri="{FF2B5EF4-FFF2-40B4-BE49-F238E27FC236}">
                <a16:creationId xmlns:a16="http://schemas.microsoft.com/office/drawing/2014/main" id="{445AD61B-19C6-2972-97EB-81A1999CF6C7}"/>
              </a:ext>
            </a:extLst>
          </p:cNvPr>
          <p:cNvPicPr>
            <a:picLocks noChangeAspect="1"/>
          </p:cNvPicPr>
          <p:nvPr/>
        </p:nvPicPr>
        <p:blipFill>
          <a:blip r:embed="rId4"/>
          <a:stretch>
            <a:fillRect/>
          </a:stretch>
        </p:blipFill>
        <p:spPr>
          <a:xfrm>
            <a:off x="509154" y="2443958"/>
            <a:ext cx="4533818" cy="3206111"/>
          </a:xfrm>
          <a:prstGeom prst="rect">
            <a:avLst/>
          </a:prstGeom>
        </p:spPr>
      </p:pic>
      <p:sp>
        <p:nvSpPr>
          <p:cNvPr id="11" name="TextBox 10">
            <a:extLst>
              <a:ext uri="{FF2B5EF4-FFF2-40B4-BE49-F238E27FC236}">
                <a16:creationId xmlns:a16="http://schemas.microsoft.com/office/drawing/2014/main" id="{8D8FC9BA-E757-029B-4EB5-25F3009FFF55}"/>
              </a:ext>
            </a:extLst>
          </p:cNvPr>
          <p:cNvSpPr txBox="1"/>
          <p:nvPr/>
        </p:nvSpPr>
        <p:spPr>
          <a:xfrm>
            <a:off x="509154" y="1740655"/>
            <a:ext cx="5112328" cy="369332"/>
          </a:xfrm>
          <a:prstGeom prst="rect">
            <a:avLst/>
          </a:prstGeom>
          <a:noFill/>
        </p:spPr>
        <p:txBody>
          <a:bodyPr wrap="square" rtlCol="0">
            <a:spAutoFit/>
          </a:bodyPr>
          <a:lstStyle/>
          <a:p>
            <a:r>
              <a:rPr lang="en-US" b="1" dirty="0"/>
              <a:t>Base:</a:t>
            </a:r>
            <a:r>
              <a:rPr lang="en-US" dirty="0"/>
              <a:t> Research Reports Twenge et al., (2018)</a:t>
            </a:r>
          </a:p>
        </p:txBody>
      </p:sp>
      <p:pic>
        <p:nvPicPr>
          <p:cNvPr id="13" name="Picture 12">
            <a:extLst>
              <a:ext uri="{FF2B5EF4-FFF2-40B4-BE49-F238E27FC236}">
                <a16:creationId xmlns:a16="http://schemas.microsoft.com/office/drawing/2014/main" id="{2D087323-2201-DC4D-E124-917541A778D5}"/>
              </a:ext>
            </a:extLst>
          </p:cNvPr>
          <p:cNvPicPr>
            <a:picLocks noChangeAspect="1"/>
          </p:cNvPicPr>
          <p:nvPr/>
        </p:nvPicPr>
        <p:blipFill>
          <a:blip r:embed="rId5"/>
          <a:stretch>
            <a:fillRect/>
          </a:stretch>
        </p:blipFill>
        <p:spPr>
          <a:xfrm>
            <a:off x="5552126" y="2443958"/>
            <a:ext cx="6210405" cy="2284542"/>
          </a:xfrm>
          <a:prstGeom prst="rect">
            <a:avLst/>
          </a:prstGeom>
        </p:spPr>
      </p:pic>
      <p:sp>
        <p:nvSpPr>
          <p:cNvPr id="14" name="TextBox 13">
            <a:extLst>
              <a:ext uri="{FF2B5EF4-FFF2-40B4-BE49-F238E27FC236}">
                <a16:creationId xmlns:a16="http://schemas.microsoft.com/office/drawing/2014/main" id="{084695CD-2D5A-9DCB-85B0-A247792A2C19}"/>
              </a:ext>
            </a:extLst>
          </p:cNvPr>
          <p:cNvSpPr txBox="1"/>
          <p:nvPr/>
        </p:nvSpPr>
        <p:spPr>
          <a:xfrm>
            <a:off x="6650203" y="1740655"/>
            <a:ext cx="5112328" cy="369332"/>
          </a:xfrm>
          <a:prstGeom prst="rect">
            <a:avLst/>
          </a:prstGeom>
          <a:noFill/>
        </p:spPr>
        <p:txBody>
          <a:bodyPr wrap="square" rtlCol="0">
            <a:spAutoFit/>
          </a:bodyPr>
          <a:lstStyle/>
          <a:p>
            <a:r>
              <a:rPr lang="en-US" b="1" dirty="0"/>
              <a:t>Level 2:</a:t>
            </a:r>
            <a:r>
              <a:rPr lang="en-US" dirty="0"/>
              <a:t> Reviews and meta-analyses</a:t>
            </a:r>
          </a:p>
        </p:txBody>
      </p:sp>
    </p:spTree>
    <p:extLst>
      <p:ext uri="{BB962C8B-B14F-4D97-AF65-F5344CB8AC3E}">
        <p14:creationId xmlns:p14="http://schemas.microsoft.com/office/powerpoint/2010/main" val="1843592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BF77B-7BCF-33A0-8C2B-17CCA28792DD}"/>
            </a:ext>
          </a:extLst>
        </p:cNvPr>
        <p:cNvGrpSpPr/>
        <p:nvPr/>
      </p:nvGrpSpPr>
      <p:grpSpPr>
        <a:xfrm>
          <a:off x="0" y="0"/>
          <a:ext cx="0" cy="0"/>
          <a:chOff x="0" y="0"/>
          <a:chExt cx="0" cy="0"/>
        </a:xfrm>
      </p:grpSpPr>
      <p:pic>
        <p:nvPicPr>
          <p:cNvPr id="6" name="Google Shape;91;p14" descr="image.png">
            <a:extLst>
              <a:ext uri="{FF2B5EF4-FFF2-40B4-BE49-F238E27FC236}">
                <a16:creationId xmlns:a16="http://schemas.microsoft.com/office/drawing/2014/main" id="{B515CEEF-E311-BE91-AE66-60E531485769}"/>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E40D4438-037E-86A8-B639-8D9F2088AB56}"/>
              </a:ext>
            </a:extLst>
          </p:cNvPr>
          <p:cNvSpPr>
            <a:spLocks noGrp="1"/>
          </p:cNvSpPr>
          <p:nvPr>
            <p:ph type="title"/>
          </p:nvPr>
        </p:nvSpPr>
        <p:spPr/>
        <p:txBody>
          <a:bodyPr/>
          <a:lstStyle/>
          <a:p>
            <a:r>
              <a:rPr lang="en-US" dirty="0"/>
              <a:t>Phones and Mental Health</a:t>
            </a:r>
          </a:p>
        </p:txBody>
      </p:sp>
      <p:sp>
        <p:nvSpPr>
          <p:cNvPr id="11" name="TextBox 10">
            <a:extLst>
              <a:ext uri="{FF2B5EF4-FFF2-40B4-BE49-F238E27FC236}">
                <a16:creationId xmlns:a16="http://schemas.microsoft.com/office/drawing/2014/main" id="{C8E47574-C4DE-05DF-37B0-832FA42731C3}"/>
              </a:ext>
            </a:extLst>
          </p:cNvPr>
          <p:cNvSpPr txBox="1"/>
          <p:nvPr/>
        </p:nvSpPr>
        <p:spPr>
          <a:xfrm>
            <a:off x="509154" y="1740655"/>
            <a:ext cx="5112328" cy="369332"/>
          </a:xfrm>
          <a:prstGeom prst="rect">
            <a:avLst/>
          </a:prstGeom>
          <a:noFill/>
        </p:spPr>
        <p:txBody>
          <a:bodyPr wrap="square" rtlCol="0">
            <a:spAutoFit/>
          </a:bodyPr>
          <a:lstStyle/>
          <a:p>
            <a:r>
              <a:rPr lang="en-US" b="1" dirty="0"/>
              <a:t>Level 3:</a:t>
            </a:r>
            <a:r>
              <a:rPr lang="en-US" dirty="0"/>
              <a:t> Research Reports Twenge et al., (2018)</a:t>
            </a:r>
          </a:p>
        </p:txBody>
      </p:sp>
      <p:sp>
        <p:nvSpPr>
          <p:cNvPr id="14" name="TextBox 13">
            <a:extLst>
              <a:ext uri="{FF2B5EF4-FFF2-40B4-BE49-F238E27FC236}">
                <a16:creationId xmlns:a16="http://schemas.microsoft.com/office/drawing/2014/main" id="{A51C0555-D238-E385-538B-C8D64B2E162D}"/>
              </a:ext>
            </a:extLst>
          </p:cNvPr>
          <p:cNvSpPr txBox="1"/>
          <p:nvPr/>
        </p:nvSpPr>
        <p:spPr>
          <a:xfrm>
            <a:off x="6650203" y="1740655"/>
            <a:ext cx="5112328" cy="369332"/>
          </a:xfrm>
          <a:prstGeom prst="rect">
            <a:avLst/>
          </a:prstGeom>
          <a:noFill/>
        </p:spPr>
        <p:txBody>
          <a:bodyPr wrap="square" rtlCol="0">
            <a:spAutoFit/>
          </a:bodyPr>
          <a:lstStyle/>
          <a:p>
            <a:r>
              <a:rPr lang="en-US" b="1" dirty="0"/>
              <a:t>Top: </a:t>
            </a:r>
            <a:r>
              <a:rPr lang="en-US" dirty="0"/>
              <a:t>Theories </a:t>
            </a:r>
          </a:p>
        </p:txBody>
      </p:sp>
      <p:pic>
        <p:nvPicPr>
          <p:cNvPr id="4" name="Picture 3">
            <a:extLst>
              <a:ext uri="{FF2B5EF4-FFF2-40B4-BE49-F238E27FC236}">
                <a16:creationId xmlns:a16="http://schemas.microsoft.com/office/drawing/2014/main" id="{14DFE312-94D8-DA2A-33C8-E4A8B43A4C2E}"/>
              </a:ext>
            </a:extLst>
          </p:cNvPr>
          <p:cNvPicPr>
            <a:picLocks noChangeAspect="1"/>
          </p:cNvPicPr>
          <p:nvPr/>
        </p:nvPicPr>
        <p:blipFill>
          <a:blip r:embed="rId4"/>
          <a:stretch>
            <a:fillRect/>
          </a:stretch>
        </p:blipFill>
        <p:spPr>
          <a:xfrm>
            <a:off x="509154" y="2311523"/>
            <a:ext cx="2663319" cy="3931036"/>
          </a:xfrm>
          <a:prstGeom prst="rect">
            <a:avLst/>
          </a:prstGeom>
        </p:spPr>
      </p:pic>
      <p:pic>
        <p:nvPicPr>
          <p:cNvPr id="7" name="Picture 6">
            <a:extLst>
              <a:ext uri="{FF2B5EF4-FFF2-40B4-BE49-F238E27FC236}">
                <a16:creationId xmlns:a16="http://schemas.microsoft.com/office/drawing/2014/main" id="{4D955715-F71F-1CB9-2029-30BD6E7E40C4}"/>
              </a:ext>
            </a:extLst>
          </p:cNvPr>
          <p:cNvPicPr>
            <a:picLocks noChangeAspect="1"/>
          </p:cNvPicPr>
          <p:nvPr/>
        </p:nvPicPr>
        <p:blipFill>
          <a:blip r:embed="rId5"/>
          <a:stretch>
            <a:fillRect/>
          </a:stretch>
        </p:blipFill>
        <p:spPr>
          <a:xfrm>
            <a:off x="2403319" y="2752796"/>
            <a:ext cx="2556615" cy="3797483"/>
          </a:xfrm>
          <a:prstGeom prst="rect">
            <a:avLst/>
          </a:prstGeom>
        </p:spPr>
      </p:pic>
      <p:pic>
        <p:nvPicPr>
          <p:cNvPr id="11266" name="Picture 2" descr="Digital Well-being — Its time to look after ourselves | by Purvish Shah |  Medium">
            <a:extLst>
              <a:ext uri="{FF2B5EF4-FFF2-40B4-BE49-F238E27FC236}">
                <a16:creationId xmlns:a16="http://schemas.microsoft.com/office/drawing/2014/main" id="{23E9DF7E-FCCB-6BDF-8DBB-5C4D58FB4C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0203" y="3429000"/>
            <a:ext cx="4453950" cy="250534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6BF0BC0-78E4-0A84-99D3-B59459E09557}"/>
              </a:ext>
            </a:extLst>
          </p:cNvPr>
          <p:cNvSpPr txBox="1"/>
          <p:nvPr/>
        </p:nvSpPr>
        <p:spPr>
          <a:xfrm>
            <a:off x="6650203" y="2277726"/>
            <a:ext cx="5112328" cy="923330"/>
          </a:xfrm>
          <a:prstGeom prst="rect">
            <a:avLst/>
          </a:prstGeom>
          <a:noFill/>
        </p:spPr>
        <p:txBody>
          <a:bodyPr wrap="square" rtlCol="0">
            <a:spAutoFit/>
          </a:bodyPr>
          <a:lstStyle/>
          <a:p>
            <a:r>
              <a:rPr lang="en-US" dirty="0"/>
              <a:t>Digital well-being theory</a:t>
            </a:r>
          </a:p>
          <a:p>
            <a:endParaRPr lang="en-US" dirty="0"/>
          </a:p>
          <a:p>
            <a:r>
              <a:rPr lang="en-US" dirty="0"/>
              <a:t>Enhancement vs. displacement theory </a:t>
            </a:r>
          </a:p>
        </p:txBody>
      </p:sp>
    </p:spTree>
    <p:extLst>
      <p:ext uri="{BB962C8B-B14F-4D97-AF65-F5344CB8AC3E}">
        <p14:creationId xmlns:p14="http://schemas.microsoft.com/office/powerpoint/2010/main" val="1422070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F28B41FC-0453-4D8C-DD10-8C399910F8CC}"/>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FA96261B-0A6B-7310-B7DA-9E4AF493022C}"/>
              </a:ext>
            </a:extLst>
          </p:cNvPr>
          <p:cNvSpPr>
            <a:spLocks noGrp="1"/>
          </p:cNvSpPr>
          <p:nvPr>
            <p:ph type="title"/>
          </p:nvPr>
        </p:nvSpPr>
        <p:spPr/>
        <p:txBody>
          <a:bodyPr/>
          <a:lstStyle/>
          <a:p>
            <a:r>
              <a:rPr lang="en-US" dirty="0"/>
              <a:t>Activity 2.2: Google Scholar</a:t>
            </a:r>
          </a:p>
        </p:txBody>
      </p:sp>
      <p:pic>
        <p:nvPicPr>
          <p:cNvPr id="6" name="Content Placeholder 5">
            <a:extLst>
              <a:ext uri="{FF2B5EF4-FFF2-40B4-BE49-F238E27FC236}">
                <a16:creationId xmlns:a16="http://schemas.microsoft.com/office/drawing/2014/main" id="{5FDDFD0C-1966-FB98-1546-A9BEFC2060E0}"/>
              </a:ext>
            </a:extLst>
          </p:cNvPr>
          <p:cNvPicPr>
            <a:picLocks noGrp="1" noChangeAspect="1"/>
          </p:cNvPicPr>
          <p:nvPr>
            <p:ph idx="1"/>
          </p:nvPr>
        </p:nvPicPr>
        <p:blipFill>
          <a:blip r:embed="rId3"/>
          <a:stretch>
            <a:fillRect/>
          </a:stretch>
        </p:blipFill>
        <p:spPr>
          <a:xfrm>
            <a:off x="838200" y="2879175"/>
            <a:ext cx="10515600" cy="3713667"/>
          </a:xfrm>
          <a:prstGeom prst="rect">
            <a:avLst/>
          </a:prstGeom>
          <a:ln>
            <a:solidFill>
              <a:srgbClr val="005088"/>
            </a:solidFill>
          </a:ln>
        </p:spPr>
      </p:pic>
      <p:sp>
        <p:nvSpPr>
          <p:cNvPr id="7" name="TextBox 6">
            <a:extLst>
              <a:ext uri="{FF2B5EF4-FFF2-40B4-BE49-F238E27FC236}">
                <a16:creationId xmlns:a16="http://schemas.microsoft.com/office/drawing/2014/main" id="{57E57399-6401-EAAB-351F-339561E37AC2}"/>
              </a:ext>
            </a:extLst>
          </p:cNvPr>
          <p:cNvSpPr txBox="1"/>
          <p:nvPr/>
        </p:nvSpPr>
        <p:spPr>
          <a:xfrm>
            <a:off x="838199" y="1690687"/>
            <a:ext cx="10903528" cy="1015663"/>
          </a:xfrm>
          <a:prstGeom prst="rect">
            <a:avLst/>
          </a:prstGeom>
          <a:noFill/>
        </p:spPr>
        <p:txBody>
          <a:bodyPr wrap="square" rtlCol="0">
            <a:spAutoFit/>
          </a:bodyPr>
          <a:lstStyle/>
          <a:p>
            <a:r>
              <a:rPr lang="en-US" sz="2000" dirty="0"/>
              <a:t>Go to: </a:t>
            </a:r>
            <a:r>
              <a:rPr lang="en-US" sz="2000" dirty="0">
                <a:hlinkClick r:id="rId4"/>
              </a:rPr>
              <a:t>https://scholar.google.com/</a:t>
            </a:r>
            <a:endParaRPr lang="en-US" sz="2000" dirty="0"/>
          </a:p>
          <a:p>
            <a:endParaRPr lang="en-US" sz="2000" dirty="0"/>
          </a:p>
          <a:p>
            <a:r>
              <a:rPr lang="en-US" sz="2000" dirty="0"/>
              <a:t>Enter the search terms: “personality trait differences between singles and partnered people.”</a:t>
            </a:r>
          </a:p>
        </p:txBody>
      </p:sp>
    </p:spTree>
    <p:extLst>
      <p:ext uri="{BB962C8B-B14F-4D97-AF65-F5344CB8AC3E}">
        <p14:creationId xmlns:p14="http://schemas.microsoft.com/office/powerpoint/2010/main" val="691961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21" descr="image.png"/>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97" name="Google Shape;197;p21"/>
          <p:cNvSpPr txBox="1"/>
          <p:nvPr/>
        </p:nvSpPr>
        <p:spPr>
          <a:xfrm>
            <a:off x="3925728" y="2590800"/>
            <a:ext cx="4340542" cy="9144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6000" b="1" i="0" u="none" strike="noStrike" cap="none">
                <a:solidFill>
                  <a:srgbClr val="F3F0DF"/>
                </a:solidFill>
                <a:latin typeface="Merriweather"/>
                <a:ea typeface="Merriweather"/>
                <a:cs typeface="Merriweather"/>
                <a:sym typeface="Merriweather"/>
              </a:rPr>
              <a:t>Module 2.3</a:t>
            </a:r>
            <a:endParaRPr/>
          </a:p>
        </p:txBody>
      </p:sp>
      <p:sp>
        <p:nvSpPr>
          <p:cNvPr id="198" name="Google Shape;198;p21"/>
          <p:cNvSpPr txBox="1"/>
          <p:nvPr/>
        </p:nvSpPr>
        <p:spPr>
          <a:xfrm>
            <a:off x="4514850" y="3600450"/>
            <a:ext cx="3162300" cy="400050"/>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2100" b="0" i="0" u="none" strike="noStrike" cap="none">
                <a:solidFill>
                  <a:srgbClr val="F3F0DF"/>
                </a:solidFill>
                <a:latin typeface="DM Sans"/>
                <a:ea typeface="DM Sans"/>
                <a:cs typeface="DM Sans"/>
                <a:sym typeface="DM Sans"/>
              </a:rPr>
              <a:t>Tools for Creating Studies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 name="Google Shape;91;p14" descr="image.png">
            <a:extLst>
              <a:ext uri="{FF2B5EF4-FFF2-40B4-BE49-F238E27FC236}">
                <a16:creationId xmlns:a16="http://schemas.microsoft.com/office/drawing/2014/main" id="{9D720EED-CD8E-494F-3736-85A344010D5D}"/>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203" name="Google Shape;203;p22" descr="image.png"/>
          <p:cNvPicPr preferRelativeResize="0"/>
          <p:nvPr/>
        </p:nvPicPr>
        <p:blipFill rotWithShape="1">
          <a:blip r:embed="rId4">
            <a:alphaModFix/>
          </a:blip>
          <a:srcRect/>
          <a:stretch/>
        </p:blipFill>
        <p:spPr>
          <a:xfrm>
            <a:off x="571500" y="1950690"/>
            <a:ext cx="2619375" cy="3619500"/>
          </a:xfrm>
          <a:prstGeom prst="rect">
            <a:avLst/>
          </a:prstGeom>
          <a:noFill/>
          <a:ln>
            <a:noFill/>
          </a:ln>
        </p:spPr>
      </p:pic>
      <p:pic>
        <p:nvPicPr>
          <p:cNvPr id="204" name="Google Shape;204;p22" descr="image.png"/>
          <p:cNvPicPr preferRelativeResize="0"/>
          <p:nvPr/>
        </p:nvPicPr>
        <p:blipFill rotWithShape="1">
          <a:blip r:embed="rId4">
            <a:alphaModFix/>
          </a:blip>
          <a:srcRect/>
          <a:stretch/>
        </p:blipFill>
        <p:spPr>
          <a:xfrm>
            <a:off x="3381375" y="1950690"/>
            <a:ext cx="2619375" cy="3619500"/>
          </a:xfrm>
          <a:prstGeom prst="rect">
            <a:avLst/>
          </a:prstGeom>
          <a:noFill/>
          <a:ln>
            <a:noFill/>
          </a:ln>
        </p:spPr>
      </p:pic>
      <p:pic>
        <p:nvPicPr>
          <p:cNvPr id="205" name="Google Shape;205;p22" descr="image.png"/>
          <p:cNvPicPr preferRelativeResize="0"/>
          <p:nvPr/>
        </p:nvPicPr>
        <p:blipFill rotWithShape="1">
          <a:blip r:embed="rId4">
            <a:alphaModFix/>
          </a:blip>
          <a:srcRect/>
          <a:stretch/>
        </p:blipFill>
        <p:spPr>
          <a:xfrm>
            <a:off x="6191250" y="1950690"/>
            <a:ext cx="2619375" cy="3619500"/>
          </a:xfrm>
          <a:prstGeom prst="rect">
            <a:avLst/>
          </a:prstGeom>
          <a:noFill/>
          <a:ln>
            <a:noFill/>
          </a:ln>
        </p:spPr>
      </p:pic>
      <p:pic>
        <p:nvPicPr>
          <p:cNvPr id="206" name="Google Shape;206;p22" descr="image.png"/>
          <p:cNvPicPr preferRelativeResize="0"/>
          <p:nvPr/>
        </p:nvPicPr>
        <p:blipFill rotWithShape="1">
          <a:blip r:embed="rId4">
            <a:alphaModFix/>
          </a:blip>
          <a:srcRect/>
          <a:stretch/>
        </p:blipFill>
        <p:spPr>
          <a:xfrm>
            <a:off x="9001125" y="1950690"/>
            <a:ext cx="2619375" cy="3619500"/>
          </a:xfrm>
          <a:prstGeom prst="rect">
            <a:avLst/>
          </a:prstGeom>
          <a:noFill/>
          <a:ln>
            <a:noFill/>
          </a:ln>
        </p:spPr>
      </p:pic>
      <p:sp>
        <p:nvSpPr>
          <p:cNvPr id="207" name="Google Shape;207;p22"/>
          <p:cNvSpPr txBox="1"/>
          <p:nvPr/>
        </p:nvSpPr>
        <p:spPr>
          <a:xfrm>
            <a:off x="851058" y="3027015"/>
            <a:ext cx="2060257" cy="295275"/>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800" b="1" i="0" u="none" strike="noStrike" cap="none">
                <a:solidFill>
                  <a:srgbClr val="F3F0DF"/>
                </a:solidFill>
                <a:latin typeface="Merriweather"/>
                <a:ea typeface="Merriweather"/>
                <a:cs typeface="Merriweather"/>
                <a:sym typeface="Merriweather"/>
              </a:rPr>
              <a:t>Self-Report Tools</a:t>
            </a:r>
            <a:endParaRPr/>
          </a:p>
        </p:txBody>
      </p:sp>
      <p:sp>
        <p:nvSpPr>
          <p:cNvPr id="208" name="Google Shape;208;p22"/>
          <p:cNvSpPr txBox="1"/>
          <p:nvPr/>
        </p:nvSpPr>
        <p:spPr>
          <a:xfrm>
            <a:off x="809625" y="3617565"/>
            <a:ext cx="2143125" cy="1107996"/>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200" b="0" i="0" u="none" strike="noStrike" cap="none" dirty="0">
                <a:solidFill>
                  <a:srgbClr val="F3F0DF"/>
                </a:solidFill>
                <a:latin typeface="DM Sans"/>
                <a:ea typeface="DM Sans"/>
                <a:cs typeface="DM Sans"/>
                <a:sym typeface="DM Sans"/>
              </a:rPr>
              <a:t>(e.g., Qualtrics, SurveyMonkey). </a:t>
            </a:r>
          </a:p>
          <a:p>
            <a:pPr marL="0" marR="0" lvl="0" indent="0" algn="ctr" rtl="0">
              <a:lnSpc>
                <a:spcPct val="150000"/>
              </a:lnSpc>
              <a:spcBef>
                <a:spcPts val="0"/>
              </a:spcBef>
              <a:spcAft>
                <a:spcPts val="0"/>
              </a:spcAft>
              <a:buNone/>
            </a:pPr>
            <a:r>
              <a:rPr lang="en-US" sz="1200" b="0" i="0" u="none" strike="noStrike" cap="none" dirty="0">
                <a:solidFill>
                  <a:srgbClr val="F3F0DF"/>
                </a:solidFill>
                <a:latin typeface="DM Sans"/>
                <a:ea typeface="DM Sans"/>
                <a:cs typeface="DM Sans"/>
                <a:sym typeface="DM Sans"/>
              </a:rPr>
              <a:t>For surveys, questionnaires, and interviews.</a:t>
            </a:r>
            <a:endParaRPr dirty="0"/>
          </a:p>
        </p:txBody>
      </p:sp>
      <p:sp>
        <p:nvSpPr>
          <p:cNvPr id="209" name="Google Shape;209;p22"/>
          <p:cNvSpPr txBox="1"/>
          <p:nvPr/>
        </p:nvSpPr>
        <p:spPr>
          <a:xfrm>
            <a:off x="3570922" y="3027015"/>
            <a:ext cx="2240280" cy="295275"/>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800" b="1" i="0" u="none" strike="noStrike" cap="none">
                <a:solidFill>
                  <a:srgbClr val="F3F0DF"/>
                </a:solidFill>
                <a:latin typeface="Merriweather"/>
                <a:ea typeface="Merriweather"/>
                <a:cs typeface="Merriweather"/>
                <a:sym typeface="Merriweather"/>
              </a:rPr>
              <a:t>Performance Tools</a:t>
            </a:r>
            <a:endParaRPr/>
          </a:p>
        </p:txBody>
      </p:sp>
      <p:sp>
        <p:nvSpPr>
          <p:cNvPr id="210" name="Google Shape;210;p22"/>
          <p:cNvSpPr txBox="1"/>
          <p:nvPr/>
        </p:nvSpPr>
        <p:spPr>
          <a:xfrm>
            <a:off x="3619500" y="3617565"/>
            <a:ext cx="2143125" cy="830997"/>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200" b="0" i="0" u="none" strike="noStrike" cap="none" dirty="0">
                <a:solidFill>
                  <a:srgbClr val="F3F0DF"/>
                </a:solidFill>
                <a:latin typeface="DM Sans"/>
                <a:ea typeface="DM Sans"/>
                <a:cs typeface="DM Sans"/>
                <a:sym typeface="DM Sans"/>
              </a:rPr>
              <a:t>(e.g., E-Prime, </a:t>
            </a:r>
            <a:r>
              <a:rPr lang="en-US" sz="1200" b="0" i="0" u="none" strike="noStrike" cap="none" dirty="0" err="1">
                <a:solidFill>
                  <a:srgbClr val="F3F0DF"/>
                </a:solidFill>
                <a:latin typeface="DM Sans"/>
                <a:ea typeface="DM Sans"/>
                <a:cs typeface="DM Sans"/>
                <a:sym typeface="DM Sans"/>
              </a:rPr>
              <a:t>PsychoPy</a:t>
            </a:r>
            <a:r>
              <a:rPr lang="en-US" sz="1200" b="0" i="0" u="none" strike="noStrike" cap="none" dirty="0">
                <a:solidFill>
                  <a:srgbClr val="F3F0DF"/>
                </a:solidFill>
                <a:latin typeface="DM Sans"/>
                <a:ea typeface="DM Sans"/>
                <a:cs typeface="DM Sans"/>
                <a:sym typeface="DM Sans"/>
              </a:rPr>
              <a:t>). </a:t>
            </a:r>
          </a:p>
          <a:p>
            <a:pPr marL="0" marR="0" lvl="0" indent="0" algn="ctr" rtl="0">
              <a:lnSpc>
                <a:spcPct val="150000"/>
              </a:lnSpc>
              <a:spcBef>
                <a:spcPts val="0"/>
              </a:spcBef>
              <a:spcAft>
                <a:spcPts val="0"/>
              </a:spcAft>
              <a:buNone/>
            </a:pPr>
            <a:r>
              <a:rPr lang="en-US" sz="1200" b="0" i="0" u="none" strike="noStrike" cap="none" dirty="0">
                <a:solidFill>
                  <a:srgbClr val="F3F0DF"/>
                </a:solidFill>
                <a:latin typeface="DM Sans"/>
                <a:ea typeface="DM Sans"/>
                <a:cs typeface="DM Sans"/>
                <a:sym typeface="DM Sans"/>
              </a:rPr>
              <a:t>For reaction time, cognitive tasks, and behavioral games.</a:t>
            </a:r>
            <a:endParaRPr dirty="0"/>
          </a:p>
        </p:txBody>
      </p:sp>
      <p:sp>
        <p:nvSpPr>
          <p:cNvPr id="211" name="Google Shape;211;p22"/>
          <p:cNvSpPr txBox="1"/>
          <p:nvPr/>
        </p:nvSpPr>
        <p:spPr>
          <a:xfrm>
            <a:off x="6375796" y="3027015"/>
            <a:ext cx="2250281" cy="59055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800" b="1" i="0" u="none" strike="noStrike" cap="none">
                <a:solidFill>
                  <a:srgbClr val="F3F0DF"/>
                </a:solidFill>
                <a:latin typeface="Merriweather"/>
                <a:ea typeface="Merriweather"/>
                <a:cs typeface="Merriweather"/>
                <a:sym typeface="Merriweather"/>
              </a:rPr>
              <a:t>Physiological Tools</a:t>
            </a:r>
            <a:endParaRPr/>
          </a:p>
        </p:txBody>
      </p:sp>
      <p:sp>
        <p:nvSpPr>
          <p:cNvPr id="212" name="Google Shape;212;p22"/>
          <p:cNvSpPr txBox="1"/>
          <p:nvPr/>
        </p:nvSpPr>
        <p:spPr>
          <a:xfrm>
            <a:off x="6429375" y="3912840"/>
            <a:ext cx="2143125" cy="1107996"/>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200" b="0" i="0" u="none" strike="noStrike" cap="none" dirty="0">
                <a:solidFill>
                  <a:srgbClr val="F3F0DF"/>
                </a:solidFill>
                <a:latin typeface="DM Sans"/>
                <a:ea typeface="DM Sans"/>
                <a:cs typeface="DM Sans"/>
                <a:sym typeface="DM Sans"/>
              </a:rPr>
              <a:t>(e.g., EEG, </a:t>
            </a:r>
            <a:r>
              <a:rPr lang="en-US" sz="1200" b="0" i="0" u="none" strike="noStrike" cap="none" dirty="0" err="1">
                <a:solidFill>
                  <a:srgbClr val="F3F0DF"/>
                </a:solidFill>
                <a:latin typeface="DM Sans"/>
                <a:ea typeface="DM Sans"/>
                <a:cs typeface="DM Sans"/>
                <a:sym typeface="DM Sans"/>
              </a:rPr>
              <a:t>BioPac</a:t>
            </a:r>
            <a:r>
              <a:rPr lang="en-US" sz="1200" b="0" i="0" u="none" strike="noStrike" cap="none" dirty="0">
                <a:solidFill>
                  <a:srgbClr val="F3F0DF"/>
                </a:solidFill>
                <a:latin typeface="DM Sans"/>
                <a:ea typeface="DM Sans"/>
                <a:cs typeface="DM Sans"/>
                <a:sym typeface="DM Sans"/>
              </a:rPr>
              <a:t>, Eye-Tracking). </a:t>
            </a:r>
          </a:p>
          <a:p>
            <a:pPr marL="0" marR="0" lvl="0" indent="0" algn="ctr" rtl="0">
              <a:lnSpc>
                <a:spcPct val="150000"/>
              </a:lnSpc>
              <a:spcBef>
                <a:spcPts val="0"/>
              </a:spcBef>
              <a:spcAft>
                <a:spcPts val="0"/>
              </a:spcAft>
              <a:buNone/>
            </a:pPr>
            <a:r>
              <a:rPr lang="en-US" sz="1200" b="0" i="0" u="none" strike="noStrike" cap="none" dirty="0">
                <a:solidFill>
                  <a:srgbClr val="F3F0DF"/>
                </a:solidFill>
                <a:latin typeface="DM Sans"/>
                <a:ea typeface="DM Sans"/>
                <a:cs typeface="DM Sans"/>
                <a:sym typeface="DM Sans"/>
              </a:rPr>
              <a:t>For biometrics, neural activity, and physical responses.</a:t>
            </a:r>
            <a:endParaRPr dirty="0"/>
          </a:p>
        </p:txBody>
      </p:sp>
      <p:sp>
        <p:nvSpPr>
          <p:cNvPr id="213" name="Google Shape;213;p22"/>
          <p:cNvSpPr txBox="1"/>
          <p:nvPr/>
        </p:nvSpPr>
        <p:spPr>
          <a:xfrm>
            <a:off x="9315688" y="3027015"/>
            <a:ext cx="1990248" cy="295275"/>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800" b="1" i="0" u="none" strike="noStrike" cap="none">
                <a:solidFill>
                  <a:srgbClr val="F3F0DF"/>
                </a:solidFill>
                <a:latin typeface="Merriweather"/>
                <a:ea typeface="Merriweather"/>
                <a:cs typeface="Merriweather"/>
                <a:sym typeface="Merriweather"/>
              </a:rPr>
              <a:t>Behavioral Tools</a:t>
            </a:r>
            <a:endParaRPr/>
          </a:p>
        </p:txBody>
      </p:sp>
      <p:sp>
        <p:nvSpPr>
          <p:cNvPr id="214" name="Google Shape;214;p22"/>
          <p:cNvSpPr txBox="1"/>
          <p:nvPr/>
        </p:nvSpPr>
        <p:spPr>
          <a:xfrm>
            <a:off x="9239250" y="3617565"/>
            <a:ext cx="2143125" cy="1107996"/>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200" b="0" i="0" u="none" strike="noStrike" cap="none" dirty="0">
                <a:solidFill>
                  <a:srgbClr val="F3F0DF"/>
                </a:solidFill>
                <a:latin typeface="DM Sans"/>
                <a:ea typeface="DM Sans"/>
                <a:cs typeface="DM Sans"/>
                <a:sym typeface="DM Sans"/>
              </a:rPr>
              <a:t>(e.g., Digital Tracking, Social Media). </a:t>
            </a:r>
          </a:p>
          <a:p>
            <a:pPr marL="0" marR="0" lvl="0" indent="0" algn="ctr" rtl="0">
              <a:lnSpc>
                <a:spcPct val="150000"/>
              </a:lnSpc>
              <a:spcBef>
                <a:spcPts val="0"/>
              </a:spcBef>
              <a:spcAft>
                <a:spcPts val="0"/>
              </a:spcAft>
              <a:buNone/>
            </a:pPr>
            <a:r>
              <a:rPr lang="en-US" sz="1200" b="0" i="0" u="none" strike="noStrike" cap="none" dirty="0">
                <a:solidFill>
                  <a:srgbClr val="F3F0DF"/>
                </a:solidFill>
                <a:latin typeface="DM Sans"/>
                <a:ea typeface="DM Sans"/>
                <a:cs typeface="DM Sans"/>
                <a:sym typeface="DM Sans"/>
              </a:rPr>
              <a:t>For observing real-world online activity and app usage.</a:t>
            </a:r>
            <a:endParaRPr dirty="0"/>
          </a:p>
        </p:txBody>
      </p:sp>
      <p:pic>
        <p:nvPicPr>
          <p:cNvPr id="215" name="Google Shape;215;p22" descr="image.png"/>
          <p:cNvPicPr preferRelativeResize="0"/>
          <p:nvPr/>
        </p:nvPicPr>
        <p:blipFill rotWithShape="1">
          <a:blip r:embed="rId5">
            <a:alphaModFix/>
          </a:blip>
          <a:srcRect/>
          <a:stretch/>
        </p:blipFill>
        <p:spPr>
          <a:xfrm>
            <a:off x="1652587" y="2293590"/>
            <a:ext cx="457200" cy="457200"/>
          </a:xfrm>
          <a:prstGeom prst="rect">
            <a:avLst/>
          </a:prstGeom>
          <a:noFill/>
          <a:ln>
            <a:noFill/>
          </a:ln>
        </p:spPr>
      </p:pic>
      <p:pic>
        <p:nvPicPr>
          <p:cNvPr id="216" name="Google Shape;216;p22" descr="image.png"/>
          <p:cNvPicPr preferRelativeResize="0"/>
          <p:nvPr/>
        </p:nvPicPr>
        <p:blipFill rotWithShape="1">
          <a:blip r:embed="rId6">
            <a:alphaModFix/>
          </a:blip>
          <a:srcRect/>
          <a:stretch/>
        </p:blipFill>
        <p:spPr>
          <a:xfrm>
            <a:off x="4491037" y="2293590"/>
            <a:ext cx="400050" cy="457200"/>
          </a:xfrm>
          <a:prstGeom prst="rect">
            <a:avLst/>
          </a:prstGeom>
          <a:noFill/>
          <a:ln>
            <a:noFill/>
          </a:ln>
        </p:spPr>
      </p:pic>
      <p:pic>
        <p:nvPicPr>
          <p:cNvPr id="217" name="Google Shape;217;p22" descr="image.png"/>
          <p:cNvPicPr preferRelativeResize="0"/>
          <p:nvPr/>
        </p:nvPicPr>
        <p:blipFill rotWithShape="1">
          <a:blip r:embed="rId7">
            <a:alphaModFix/>
          </a:blip>
          <a:srcRect/>
          <a:stretch/>
        </p:blipFill>
        <p:spPr>
          <a:xfrm>
            <a:off x="7272337" y="2293590"/>
            <a:ext cx="457200" cy="457200"/>
          </a:xfrm>
          <a:prstGeom prst="rect">
            <a:avLst/>
          </a:prstGeom>
          <a:noFill/>
          <a:ln>
            <a:noFill/>
          </a:ln>
        </p:spPr>
      </p:pic>
      <p:pic>
        <p:nvPicPr>
          <p:cNvPr id="218" name="Google Shape;218;p22" descr="image.png"/>
          <p:cNvPicPr preferRelativeResize="0"/>
          <p:nvPr/>
        </p:nvPicPr>
        <p:blipFill rotWithShape="1">
          <a:blip r:embed="rId8">
            <a:alphaModFix/>
          </a:blip>
          <a:srcRect/>
          <a:stretch/>
        </p:blipFill>
        <p:spPr>
          <a:xfrm>
            <a:off x="10139362" y="2293590"/>
            <a:ext cx="342900" cy="457200"/>
          </a:xfrm>
          <a:prstGeom prst="rect">
            <a:avLst/>
          </a:prstGeom>
          <a:noFill/>
          <a:ln>
            <a:noFill/>
          </a:ln>
        </p:spPr>
      </p:pic>
      <p:sp>
        <p:nvSpPr>
          <p:cNvPr id="219" name="Google Shape;219;p22"/>
          <p:cNvSpPr txBox="1"/>
          <p:nvPr/>
        </p:nvSpPr>
        <p:spPr>
          <a:xfrm>
            <a:off x="571500" y="571500"/>
            <a:ext cx="11601450" cy="803297"/>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350" b="1" i="0" u="none" strike="noStrike" cap="none" dirty="0">
                <a:solidFill>
                  <a:srgbClr val="005088"/>
                </a:solidFill>
                <a:latin typeface="+mj-lt"/>
                <a:ea typeface="Merriweather"/>
                <a:cs typeface="Merriweather"/>
                <a:sym typeface="Merriweather"/>
              </a:rPr>
              <a:t>Four Ways to Gather Data</a:t>
            </a:r>
            <a:endParaRPr dirty="0">
              <a:latin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35F1412D-E207-D13D-EBC2-C7EF9B9A8168}"/>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BC8DE1F1-AD34-5695-5CD3-884AA9DB27FB}"/>
              </a:ext>
            </a:extLst>
          </p:cNvPr>
          <p:cNvSpPr>
            <a:spLocks noGrp="1"/>
          </p:cNvSpPr>
          <p:nvPr>
            <p:ph type="title"/>
          </p:nvPr>
        </p:nvSpPr>
        <p:spPr/>
        <p:txBody>
          <a:bodyPr/>
          <a:lstStyle/>
          <a:p>
            <a:r>
              <a:rPr lang="en-US" dirty="0"/>
              <a:t>Self-Report Tools</a:t>
            </a:r>
          </a:p>
        </p:txBody>
      </p:sp>
      <p:sp>
        <p:nvSpPr>
          <p:cNvPr id="3" name="Content Placeholder 2">
            <a:extLst>
              <a:ext uri="{FF2B5EF4-FFF2-40B4-BE49-F238E27FC236}">
                <a16:creationId xmlns:a16="http://schemas.microsoft.com/office/drawing/2014/main" id="{B2DFD991-4172-B5A9-A579-F79C347D2460}"/>
              </a:ext>
            </a:extLst>
          </p:cNvPr>
          <p:cNvSpPr>
            <a:spLocks noGrp="1"/>
          </p:cNvSpPr>
          <p:nvPr>
            <p:ph idx="1"/>
          </p:nvPr>
        </p:nvSpPr>
        <p:spPr/>
        <p:txBody>
          <a:bodyPr/>
          <a:lstStyle/>
          <a:p>
            <a:r>
              <a:rPr lang="en-US" dirty="0"/>
              <a:t>Survey platforms: Engage, Qualtrics, etc.</a:t>
            </a:r>
          </a:p>
        </p:txBody>
      </p:sp>
      <p:pic>
        <p:nvPicPr>
          <p:cNvPr id="5" name="Image 199">
            <a:extLst>
              <a:ext uri="{FF2B5EF4-FFF2-40B4-BE49-F238E27FC236}">
                <a16:creationId xmlns:a16="http://schemas.microsoft.com/office/drawing/2014/main" id="{B7D26E79-2C37-9FF1-5DFE-DF1E24BB6EE5}"/>
              </a:ext>
            </a:extLst>
          </p:cNvPr>
          <p:cNvPicPr>
            <a:picLocks/>
          </p:cNvPicPr>
          <p:nvPr/>
        </p:nvPicPr>
        <p:blipFill>
          <a:blip r:embed="rId3" cstate="print"/>
          <a:stretch>
            <a:fillRect/>
          </a:stretch>
        </p:blipFill>
        <p:spPr>
          <a:xfrm>
            <a:off x="526184" y="2844959"/>
            <a:ext cx="5728335" cy="2720340"/>
          </a:xfrm>
          <a:prstGeom prst="rect">
            <a:avLst/>
          </a:prstGeom>
        </p:spPr>
      </p:pic>
      <p:pic>
        <p:nvPicPr>
          <p:cNvPr id="6" name="Image 200">
            <a:extLst>
              <a:ext uri="{FF2B5EF4-FFF2-40B4-BE49-F238E27FC236}">
                <a16:creationId xmlns:a16="http://schemas.microsoft.com/office/drawing/2014/main" id="{B002C445-72B3-942A-D44B-980274797450}"/>
              </a:ext>
            </a:extLst>
          </p:cNvPr>
          <p:cNvPicPr>
            <a:picLocks/>
          </p:cNvPicPr>
          <p:nvPr/>
        </p:nvPicPr>
        <p:blipFill>
          <a:blip r:embed="rId4" cstate="print"/>
          <a:stretch>
            <a:fillRect/>
          </a:stretch>
        </p:blipFill>
        <p:spPr>
          <a:xfrm>
            <a:off x="6663228" y="2424141"/>
            <a:ext cx="5224780" cy="3983990"/>
          </a:xfrm>
          <a:prstGeom prst="rect">
            <a:avLst/>
          </a:prstGeom>
        </p:spPr>
      </p:pic>
    </p:spTree>
    <p:extLst>
      <p:ext uri="{BB962C8B-B14F-4D97-AF65-F5344CB8AC3E}">
        <p14:creationId xmlns:p14="http://schemas.microsoft.com/office/powerpoint/2010/main" val="3505383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91;p14" descr="image.png">
            <a:extLst>
              <a:ext uri="{FF2B5EF4-FFF2-40B4-BE49-F238E27FC236}">
                <a16:creationId xmlns:a16="http://schemas.microsoft.com/office/drawing/2014/main" id="{1142251F-9087-52A8-BF1A-670E8BBD2594}"/>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AFA9655A-34F1-A4AB-D0C1-1803F3696D2D}"/>
              </a:ext>
            </a:extLst>
          </p:cNvPr>
          <p:cNvSpPr>
            <a:spLocks noGrp="1"/>
          </p:cNvSpPr>
          <p:nvPr>
            <p:ph type="title"/>
          </p:nvPr>
        </p:nvSpPr>
        <p:spPr/>
        <p:txBody>
          <a:bodyPr/>
          <a:lstStyle/>
          <a:p>
            <a:r>
              <a:rPr lang="en-US" dirty="0"/>
              <a:t>Performance Tools</a:t>
            </a:r>
          </a:p>
        </p:txBody>
      </p:sp>
      <p:sp>
        <p:nvSpPr>
          <p:cNvPr id="3" name="Content Placeholder 2">
            <a:extLst>
              <a:ext uri="{FF2B5EF4-FFF2-40B4-BE49-F238E27FC236}">
                <a16:creationId xmlns:a16="http://schemas.microsoft.com/office/drawing/2014/main" id="{1008E222-7FD8-6070-FF53-704E3C8B025F}"/>
              </a:ext>
            </a:extLst>
          </p:cNvPr>
          <p:cNvSpPr>
            <a:spLocks noGrp="1"/>
          </p:cNvSpPr>
          <p:nvPr>
            <p:ph sz="half" idx="1"/>
          </p:nvPr>
        </p:nvSpPr>
        <p:spPr/>
        <p:txBody>
          <a:bodyPr/>
          <a:lstStyle/>
          <a:p>
            <a:r>
              <a:rPr lang="en-US" dirty="0"/>
              <a:t>Measures cognitive processes with millisecond precision</a:t>
            </a:r>
          </a:p>
          <a:p>
            <a:endParaRPr lang="en-US" dirty="0"/>
          </a:p>
          <a:p>
            <a:r>
              <a:rPr lang="en-US" dirty="0"/>
              <a:t>Eye tracking</a:t>
            </a:r>
          </a:p>
          <a:p>
            <a:endParaRPr lang="en-US" dirty="0"/>
          </a:p>
          <a:p>
            <a:r>
              <a:rPr lang="en-US" dirty="0"/>
              <a:t>Mental processes</a:t>
            </a:r>
          </a:p>
        </p:txBody>
      </p:sp>
      <p:pic>
        <p:nvPicPr>
          <p:cNvPr id="5" name="Image 202">
            <a:extLst>
              <a:ext uri="{FF2B5EF4-FFF2-40B4-BE49-F238E27FC236}">
                <a16:creationId xmlns:a16="http://schemas.microsoft.com/office/drawing/2014/main" id="{240E8240-ABBF-8837-3ED7-3496EDE18FC7}"/>
              </a:ext>
            </a:extLst>
          </p:cNvPr>
          <p:cNvPicPr>
            <a:picLocks noGrp="1"/>
          </p:cNvPicPr>
          <p:nvPr>
            <p:ph sz="half" idx="2"/>
          </p:nvPr>
        </p:nvPicPr>
        <p:blipFill>
          <a:blip r:embed="rId3" cstate="print"/>
          <a:stretch>
            <a:fillRect/>
          </a:stretch>
        </p:blipFill>
        <p:spPr>
          <a:xfrm>
            <a:off x="6553239" y="1825625"/>
            <a:ext cx="4419521" cy="4351338"/>
          </a:xfrm>
          <a:prstGeom prst="rect">
            <a:avLst/>
          </a:prstGeom>
        </p:spPr>
      </p:pic>
    </p:spTree>
    <p:extLst>
      <p:ext uri="{BB962C8B-B14F-4D97-AF65-F5344CB8AC3E}">
        <p14:creationId xmlns:p14="http://schemas.microsoft.com/office/powerpoint/2010/main" val="1030100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91;p14" descr="image.png">
            <a:extLst>
              <a:ext uri="{FF2B5EF4-FFF2-40B4-BE49-F238E27FC236}">
                <a16:creationId xmlns:a16="http://schemas.microsoft.com/office/drawing/2014/main" id="{2D966761-9EFE-42AE-37CE-B0B93D852278}"/>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8EB9D407-56C6-11CD-957F-1B483404E46B}"/>
              </a:ext>
            </a:extLst>
          </p:cNvPr>
          <p:cNvSpPr>
            <a:spLocks noGrp="1"/>
          </p:cNvSpPr>
          <p:nvPr>
            <p:ph type="title"/>
          </p:nvPr>
        </p:nvSpPr>
        <p:spPr/>
        <p:txBody>
          <a:bodyPr>
            <a:normAutofit/>
          </a:bodyPr>
          <a:lstStyle/>
          <a:p>
            <a:r>
              <a:rPr lang="en-US" dirty="0"/>
              <a:t>"Every profession has its tools... What tools do behavioral scientists use?"</a:t>
            </a:r>
          </a:p>
        </p:txBody>
      </p:sp>
      <p:pic>
        <p:nvPicPr>
          <p:cNvPr id="4" name="Picture 3">
            <a:extLst>
              <a:ext uri="{FF2B5EF4-FFF2-40B4-BE49-F238E27FC236}">
                <a16:creationId xmlns:a16="http://schemas.microsoft.com/office/drawing/2014/main" id="{CAB09F3C-BDD1-4AEA-4816-1C2A07208C2D}"/>
              </a:ext>
            </a:extLst>
          </p:cNvPr>
          <p:cNvPicPr>
            <a:picLocks noChangeAspect="1"/>
          </p:cNvPicPr>
          <p:nvPr/>
        </p:nvPicPr>
        <p:blipFill>
          <a:blip r:embed="rId4"/>
          <a:stretch>
            <a:fillRect/>
          </a:stretch>
        </p:blipFill>
        <p:spPr>
          <a:xfrm>
            <a:off x="987136" y="5247007"/>
            <a:ext cx="4689763" cy="1099993"/>
          </a:xfrm>
          <a:prstGeom prst="rect">
            <a:avLst/>
          </a:prstGeom>
        </p:spPr>
      </p:pic>
      <p:sp>
        <p:nvSpPr>
          <p:cNvPr id="6" name="TextBox 5">
            <a:extLst>
              <a:ext uri="{FF2B5EF4-FFF2-40B4-BE49-F238E27FC236}">
                <a16:creationId xmlns:a16="http://schemas.microsoft.com/office/drawing/2014/main" id="{DE0EFE3C-BF75-A7D7-1926-BC2254622ECD}"/>
              </a:ext>
            </a:extLst>
          </p:cNvPr>
          <p:cNvSpPr txBox="1"/>
          <p:nvPr/>
        </p:nvSpPr>
        <p:spPr>
          <a:xfrm>
            <a:off x="987136" y="2058352"/>
            <a:ext cx="4123459" cy="2677656"/>
          </a:xfrm>
          <a:prstGeom prst="rect">
            <a:avLst/>
          </a:prstGeom>
          <a:noFill/>
        </p:spPr>
        <p:txBody>
          <a:bodyPr wrap="square" rtlCol="0">
            <a:spAutoFit/>
          </a:bodyPr>
          <a:lstStyle/>
          <a:p>
            <a:r>
              <a:rPr lang="en-US" sz="2400" b="1" dirty="0"/>
              <a:t>Historically:</a:t>
            </a:r>
          </a:p>
          <a:p>
            <a:endParaRPr lang="en-US" sz="2400" b="1" dirty="0"/>
          </a:p>
          <a:p>
            <a:pPr marL="285750" indent="-285750">
              <a:buFont typeface="Arial" panose="020B0604020202020204" pitchFamily="34" charset="0"/>
              <a:buChar char="•"/>
            </a:pPr>
            <a:r>
              <a:rPr lang="en-US" sz="2400" dirty="0"/>
              <a:t>Chronoscopes, pendulums</a:t>
            </a:r>
          </a:p>
          <a:p>
            <a:pPr marL="285750" indent="-285750">
              <a:buFont typeface="Arial" panose="020B0604020202020204" pitchFamily="34" charset="0"/>
              <a:buChar char="•"/>
            </a:pPr>
            <a:r>
              <a:rPr lang="en-US" sz="2400" dirty="0"/>
              <a:t>Kymographs</a:t>
            </a:r>
          </a:p>
          <a:p>
            <a:pPr marL="285750" indent="-285750">
              <a:buFont typeface="Arial" panose="020B0604020202020204" pitchFamily="34" charset="0"/>
              <a:buChar char="•"/>
            </a:pPr>
            <a:r>
              <a:rPr lang="en-US" sz="2400" dirty="0"/>
              <a:t>Stop watches, counters</a:t>
            </a:r>
          </a:p>
          <a:p>
            <a:pPr marL="285750" indent="-285750">
              <a:buFont typeface="Arial" panose="020B0604020202020204" pitchFamily="34" charset="0"/>
              <a:buChar char="•"/>
            </a:pPr>
            <a:r>
              <a:rPr lang="en-US" sz="2400" dirty="0"/>
              <a:t>Conditioning chambers, skinner boxes </a:t>
            </a:r>
          </a:p>
        </p:txBody>
      </p:sp>
      <p:sp>
        <p:nvSpPr>
          <p:cNvPr id="7" name="TextBox 6">
            <a:extLst>
              <a:ext uri="{FF2B5EF4-FFF2-40B4-BE49-F238E27FC236}">
                <a16:creationId xmlns:a16="http://schemas.microsoft.com/office/drawing/2014/main" id="{6190CE13-F14C-91E1-BE1D-78D21F3A9111}"/>
              </a:ext>
            </a:extLst>
          </p:cNvPr>
          <p:cNvSpPr txBox="1"/>
          <p:nvPr/>
        </p:nvSpPr>
        <p:spPr>
          <a:xfrm>
            <a:off x="6286500" y="2055813"/>
            <a:ext cx="4918364" cy="3046988"/>
          </a:xfrm>
          <a:prstGeom prst="rect">
            <a:avLst/>
          </a:prstGeom>
          <a:noFill/>
        </p:spPr>
        <p:txBody>
          <a:bodyPr wrap="square" rtlCol="0">
            <a:spAutoFit/>
          </a:bodyPr>
          <a:lstStyle/>
          <a:p>
            <a:r>
              <a:rPr lang="en-US" sz="2400" b="1" dirty="0"/>
              <a:t>Today:</a:t>
            </a:r>
          </a:p>
          <a:p>
            <a:endParaRPr lang="en-US" sz="2400" b="1" dirty="0"/>
          </a:p>
          <a:p>
            <a:pPr marL="285750" indent="-285750">
              <a:buFont typeface="Arial" panose="020B0604020202020204" pitchFamily="34" charset="0"/>
              <a:buChar char="•"/>
            </a:pPr>
            <a:r>
              <a:rPr lang="en-US" sz="2400" dirty="0"/>
              <a:t>Survey platforms</a:t>
            </a:r>
          </a:p>
          <a:p>
            <a:pPr marL="285750" indent="-285750">
              <a:buFont typeface="Arial" panose="020B0604020202020204" pitchFamily="34" charset="0"/>
              <a:buChar char="•"/>
            </a:pPr>
            <a:r>
              <a:rPr lang="en-US" sz="2400" dirty="0"/>
              <a:t>Participant recruitment sites</a:t>
            </a:r>
          </a:p>
          <a:p>
            <a:pPr marL="285750" indent="-285750">
              <a:buFont typeface="Arial" panose="020B0604020202020204" pitchFamily="34" charset="0"/>
              <a:buChar char="•"/>
            </a:pPr>
            <a:r>
              <a:rPr lang="en-US" sz="2400" dirty="0"/>
              <a:t>Brain imaging</a:t>
            </a:r>
          </a:p>
          <a:p>
            <a:pPr marL="285750" indent="-285750">
              <a:buFont typeface="Arial" panose="020B0604020202020204" pitchFamily="34" charset="0"/>
              <a:buChar char="•"/>
            </a:pPr>
            <a:r>
              <a:rPr lang="en-US" sz="2400" dirty="0"/>
              <a:t>Video and motion tracking</a:t>
            </a:r>
          </a:p>
          <a:p>
            <a:pPr marL="285750" indent="-285750">
              <a:buFont typeface="Arial" panose="020B0604020202020204" pitchFamily="34" charset="0"/>
              <a:buChar char="•"/>
            </a:pPr>
            <a:r>
              <a:rPr lang="en-US" sz="2400" dirty="0"/>
              <a:t>Data analysis tools</a:t>
            </a:r>
          </a:p>
          <a:p>
            <a:pPr marL="285750" indent="-285750">
              <a:buFont typeface="Arial" panose="020B0604020202020204" pitchFamily="34" charset="0"/>
              <a:buChar char="•"/>
            </a:pPr>
            <a:r>
              <a:rPr lang="en-US" sz="2400" dirty="0"/>
              <a:t>AI </a:t>
            </a:r>
          </a:p>
        </p:txBody>
      </p:sp>
    </p:spTree>
    <p:extLst>
      <p:ext uri="{BB962C8B-B14F-4D97-AF65-F5344CB8AC3E}">
        <p14:creationId xmlns:p14="http://schemas.microsoft.com/office/powerpoint/2010/main" val="3450234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34C656BE-79A2-E3FF-F128-95A1D37A2500}"/>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01D5B2E5-DA23-9515-3D99-39F43F39649A}"/>
              </a:ext>
            </a:extLst>
          </p:cNvPr>
          <p:cNvSpPr>
            <a:spLocks noGrp="1"/>
          </p:cNvSpPr>
          <p:nvPr>
            <p:ph type="title"/>
          </p:nvPr>
        </p:nvSpPr>
        <p:spPr/>
        <p:txBody>
          <a:bodyPr/>
          <a:lstStyle/>
          <a:p>
            <a:r>
              <a:rPr lang="en-US" dirty="0"/>
              <a:t>Physiological Measurement</a:t>
            </a:r>
          </a:p>
        </p:txBody>
      </p:sp>
      <p:sp>
        <p:nvSpPr>
          <p:cNvPr id="3" name="Content Placeholder 2">
            <a:extLst>
              <a:ext uri="{FF2B5EF4-FFF2-40B4-BE49-F238E27FC236}">
                <a16:creationId xmlns:a16="http://schemas.microsoft.com/office/drawing/2014/main" id="{E37FE138-2411-FF0B-0C5D-85A0DD8C78DC}"/>
              </a:ext>
            </a:extLst>
          </p:cNvPr>
          <p:cNvSpPr>
            <a:spLocks noGrp="1"/>
          </p:cNvSpPr>
          <p:nvPr>
            <p:ph idx="1"/>
          </p:nvPr>
        </p:nvSpPr>
        <p:spPr/>
        <p:txBody>
          <a:bodyPr/>
          <a:lstStyle/>
          <a:p>
            <a:r>
              <a:rPr lang="en-US" dirty="0"/>
              <a:t>Measures physical reactions of the body</a:t>
            </a:r>
          </a:p>
          <a:p>
            <a:endParaRPr lang="en-US" dirty="0"/>
          </a:p>
          <a:p>
            <a:r>
              <a:rPr lang="en-US" dirty="0"/>
              <a:t>Can measure things people cannot consciously report</a:t>
            </a:r>
          </a:p>
          <a:p>
            <a:endParaRPr lang="en-US" dirty="0"/>
          </a:p>
          <a:p>
            <a:r>
              <a:rPr lang="en-US" dirty="0"/>
              <a:t>Specific to some areas of behavioral science</a:t>
            </a:r>
          </a:p>
          <a:p>
            <a:endParaRPr lang="en-US" dirty="0"/>
          </a:p>
          <a:p>
            <a:r>
              <a:rPr lang="en-US" dirty="0"/>
              <a:t>Often require special training</a:t>
            </a:r>
          </a:p>
        </p:txBody>
      </p:sp>
      <p:pic>
        <p:nvPicPr>
          <p:cNvPr id="1026" name="Picture 2" descr="&quot;Shimmer3 GSR+ Kit&quot;">
            <a:extLst>
              <a:ext uri="{FF2B5EF4-FFF2-40B4-BE49-F238E27FC236}">
                <a16:creationId xmlns:a16="http://schemas.microsoft.com/office/drawing/2014/main" id="{BBEC5114-6B5D-D1B5-D80A-DC56EEA6AB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2862" y="180752"/>
            <a:ext cx="2488019" cy="2488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09873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41CBE0B4-20A7-C71B-0628-050920A86067}"/>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E91316A9-B019-EF20-9706-E8C9C16CC5FB}"/>
              </a:ext>
            </a:extLst>
          </p:cNvPr>
          <p:cNvSpPr>
            <a:spLocks noGrp="1"/>
          </p:cNvSpPr>
          <p:nvPr>
            <p:ph type="title"/>
          </p:nvPr>
        </p:nvSpPr>
        <p:spPr/>
        <p:txBody>
          <a:bodyPr/>
          <a:lstStyle/>
          <a:p>
            <a:r>
              <a:rPr lang="en-US" dirty="0"/>
              <a:t>Behavioral Measurement</a:t>
            </a:r>
          </a:p>
        </p:txBody>
      </p:sp>
      <p:sp>
        <p:nvSpPr>
          <p:cNvPr id="3" name="Content Placeholder 2">
            <a:extLst>
              <a:ext uri="{FF2B5EF4-FFF2-40B4-BE49-F238E27FC236}">
                <a16:creationId xmlns:a16="http://schemas.microsoft.com/office/drawing/2014/main" id="{549C725C-C28B-5960-3E99-2469A1D26FFA}"/>
              </a:ext>
            </a:extLst>
          </p:cNvPr>
          <p:cNvSpPr>
            <a:spLocks noGrp="1"/>
          </p:cNvSpPr>
          <p:nvPr>
            <p:ph idx="1"/>
          </p:nvPr>
        </p:nvSpPr>
        <p:spPr/>
        <p:txBody>
          <a:bodyPr/>
          <a:lstStyle/>
          <a:p>
            <a:r>
              <a:rPr lang="en-US" dirty="0"/>
              <a:t>Websites, apps, and other technology track unprecedented data on human behavior </a:t>
            </a:r>
          </a:p>
          <a:p>
            <a:endParaRPr lang="en-US" dirty="0"/>
          </a:p>
          <a:p>
            <a:r>
              <a:rPr lang="en-US" dirty="0"/>
              <a:t>Examples:</a:t>
            </a:r>
          </a:p>
          <a:p>
            <a:r>
              <a:rPr lang="en-US" dirty="0"/>
              <a:t>Facebook tracking human migration</a:t>
            </a:r>
          </a:p>
          <a:p>
            <a:r>
              <a:rPr lang="en-US" dirty="0"/>
              <a:t>Credit cards and apps tracking purchases</a:t>
            </a:r>
          </a:p>
          <a:p>
            <a:r>
              <a:rPr lang="en-US" dirty="0"/>
              <a:t>Smart </a:t>
            </a:r>
            <a:r>
              <a:rPr lang="en-US"/>
              <a:t>thermometers during COVID</a:t>
            </a:r>
            <a:endParaRPr lang="en-US" dirty="0"/>
          </a:p>
          <a:p>
            <a:endParaRPr lang="en-US" dirty="0"/>
          </a:p>
        </p:txBody>
      </p:sp>
      <p:pic>
        <p:nvPicPr>
          <p:cNvPr id="5" name="Image 207">
            <a:extLst>
              <a:ext uri="{FF2B5EF4-FFF2-40B4-BE49-F238E27FC236}">
                <a16:creationId xmlns:a16="http://schemas.microsoft.com/office/drawing/2014/main" id="{B304943B-2525-E7BA-0927-157C56A0FE3E}"/>
              </a:ext>
            </a:extLst>
          </p:cNvPr>
          <p:cNvPicPr>
            <a:picLocks/>
          </p:cNvPicPr>
          <p:nvPr/>
        </p:nvPicPr>
        <p:blipFill>
          <a:blip r:embed="rId3" cstate="print"/>
          <a:stretch>
            <a:fillRect/>
          </a:stretch>
        </p:blipFill>
        <p:spPr>
          <a:xfrm>
            <a:off x="7753495" y="2730239"/>
            <a:ext cx="3808123" cy="3321281"/>
          </a:xfrm>
          <a:prstGeom prst="rect">
            <a:avLst/>
          </a:prstGeom>
        </p:spPr>
      </p:pic>
    </p:spTree>
    <p:extLst>
      <p:ext uri="{BB962C8B-B14F-4D97-AF65-F5344CB8AC3E}">
        <p14:creationId xmlns:p14="http://schemas.microsoft.com/office/powerpoint/2010/main" val="3280279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pic>
        <p:nvPicPr>
          <p:cNvPr id="224" name="Google Shape;224;p23" descr="image.png"/>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25" name="Google Shape;225;p23"/>
          <p:cNvSpPr txBox="1"/>
          <p:nvPr/>
        </p:nvSpPr>
        <p:spPr>
          <a:xfrm>
            <a:off x="3905726" y="2590800"/>
            <a:ext cx="4380547" cy="9144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6000" b="1" i="0" u="none" strike="noStrike" cap="none">
                <a:solidFill>
                  <a:srgbClr val="F3F0DF"/>
                </a:solidFill>
                <a:latin typeface="Merriweather"/>
                <a:ea typeface="Merriweather"/>
                <a:cs typeface="Merriweather"/>
                <a:sym typeface="Merriweather"/>
              </a:rPr>
              <a:t>Module 2.4</a:t>
            </a:r>
            <a:endParaRPr/>
          </a:p>
        </p:txBody>
      </p:sp>
      <p:sp>
        <p:nvSpPr>
          <p:cNvPr id="226" name="Google Shape;226;p23"/>
          <p:cNvSpPr txBox="1"/>
          <p:nvPr/>
        </p:nvSpPr>
        <p:spPr>
          <a:xfrm>
            <a:off x="4629150" y="3600450"/>
            <a:ext cx="2933700" cy="400050"/>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2100" b="0" i="0" u="none" strike="noStrike" cap="none">
                <a:solidFill>
                  <a:srgbClr val="F3F0DF"/>
                </a:solidFill>
                <a:latin typeface="DM Sans"/>
                <a:ea typeface="DM Sans"/>
                <a:cs typeface="DM Sans"/>
                <a:sym typeface="DM Sans"/>
              </a:rPr>
              <a:t>Tools for Analyzing Data</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 name="Google Shape;91;p14" descr="image.png">
            <a:extLst>
              <a:ext uri="{FF2B5EF4-FFF2-40B4-BE49-F238E27FC236}">
                <a16:creationId xmlns:a16="http://schemas.microsoft.com/office/drawing/2014/main" id="{95FA41A7-4670-A4C7-460F-A6A1C0A4A539}"/>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231" name="Google Shape;231;p24" descr="image.png"/>
          <p:cNvPicPr preferRelativeResize="0"/>
          <p:nvPr/>
        </p:nvPicPr>
        <p:blipFill rotWithShape="1">
          <a:blip r:embed="rId4">
            <a:alphaModFix/>
          </a:blip>
          <a:srcRect/>
          <a:stretch/>
        </p:blipFill>
        <p:spPr>
          <a:xfrm>
            <a:off x="571500" y="2093565"/>
            <a:ext cx="3492549" cy="3333750"/>
          </a:xfrm>
          <a:prstGeom prst="rect">
            <a:avLst/>
          </a:prstGeom>
          <a:noFill/>
          <a:ln>
            <a:noFill/>
          </a:ln>
        </p:spPr>
      </p:pic>
      <p:pic>
        <p:nvPicPr>
          <p:cNvPr id="232" name="Google Shape;232;p24" descr="image.png"/>
          <p:cNvPicPr preferRelativeResize="0"/>
          <p:nvPr/>
        </p:nvPicPr>
        <p:blipFill rotWithShape="1">
          <a:blip r:embed="rId5">
            <a:alphaModFix/>
          </a:blip>
          <a:srcRect/>
          <a:stretch/>
        </p:blipFill>
        <p:spPr>
          <a:xfrm>
            <a:off x="4349799" y="2093565"/>
            <a:ext cx="3492549" cy="3333750"/>
          </a:xfrm>
          <a:prstGeom prst="rect">
            <a:avLst/>
          </a:prstGeom>
          <a:noFill/>
          <a:ln>
            <a:noFill/>
          </a:ln>
        </p:spPr>
      </p:pic>
      <p:pic>
        <p:nvPicPr>
          <p:cNvPr id="233" name="Google Shape;233;p24" descr="image.png"/>
          <p:cNvPicPr preferRelativeResize="0"/>
          <p:nvPr/>
        </p:nvPicPr>
        <p:blipFill rotWithShape="1">
          <a:blip r:embed="rId6">
            <a:alphaModFix/>
          </a:blip>
          <a:srcRect/>
          <a:stretch/>
        </p:blipFill>
        <p:spPr>
          <a:xfrm>
            <a:off x="8128099" y="2093565"/>
            <a:ext cx="3492549" cy="3333750"/>
          </a:xfrm>
          <a:prstGeom prst="rect">
            <a:avLst/>
          </a:prstGeom>
          <a:noFill/>
          <a:ln>
            <a:noFill/>
          </a:ln>
        </p:spPr>
      </p:pic>
      <p:sp>
        <p:nvSpPr>
          <p:cNvPr id="234" name="Google Shape;234;p24"/>
          <p:cNvSpPr txBox="1"/>
          <p:nvPr/>
        </p:nvSpPr>
        <p:spPr>
          <a:xfrm>
            <a:off x="734217" y="3169890"/>
            <a:ext cx="3167114" cy="6858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100" b="1" i="0" u="none" strike="noStrike" cap="none">
                <a:solidFill>
                  <a:srgbClr val="F3F0DF"/>
                </a:solidFill>
                <a:latin typeface="Merriweather"/>
                <a:ea typeface="Merriweather"/>
                <a:cs typeface="Merriweather"/>
                <a:sym typeface="Merriweather"/>
              </a:rPr>
              <a:t>Traditional GUI Software</a:t>
            </a:r>
            <a:endParaRPr/>
          </a:p>
        </p:txBody>
      </p:sp>
      <p:sp>
        <p:nvSpPr>
          <p:cNvPr id="235" name="Google Shape;235;p24"/>
          <p:cNvSpPr txBox="1"/>
          <p:nvPr/>
        </p:nvSpPr>
        <p:spPr>
          <a:xfrm>
            <a:off x="809625" y="4170015"/>
            <a:ext cx="3016299" cy="77152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350" b="0" i="0" u="none" strike="noStrike" cap="none">
                <a:solidFill>
                  <a:srgbClr val="F3F0DF"/>
                </a:solidFill>
                <a:latin typeface="DM Sans"/>
                <a:ea typeface="DM Sans"/>
                <a:cs typeface="DM Sans"/>
                <a:sym typeface="DM Sans"/>
              </a:rPr>
              <a:t>(e.g., SPSS, JASP). User-friendly, menu-driven tools for common statistical tests.</a:t>
            </a:r>
            <a:endParaRPr/>
          </a:p>
        </p:txBody>
      </p:sp>
      <p:sp>
        <p:nvSpPr>
          <p:cNvPr id="236" name="Google Shape;236;p24"/>
          <p:cNvSpPr txBox="1"/>
          <p:nvPr/>
        </p:nvSpPr>
        <p:spPr>
          <a:xfrm>
            <a:off x="4512517" y="3169890"/>
            <a:ext cx="3167114" cy="6858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100" b="1" i="0" u="none" strike="noStrike" cap="none">
                <a:solidFill>
                  <a:srgbClr val="F3F0DF"/>
                </a:solidFill>
                <a:latin typeface="Merriweather"/>
                <a:ea typeface="Merriweather"/>
                <a:cs typeface="Merriweather"/>
                <a:sym typeface="Merriweather"/>
              </a:rPr>
              <a:t>Programming Languages</a:t>
            </a:r>
            <a:endParaRPr/>
          </a:p>
        </p:txBody>
      </p:sp>
      <p:sp>
        <p:nvSpPr>
          <p:cNvPr id="237" name="Google Shape;237;p24"/>
          <p:cNvSpPr txBox="1"/>
          <p:nvPr/>
        </p:nvSpPr>
        <p:spPr>
          <a:xfrm>
            <a:off x="4587924" y="4170015"/>
            <a:ext cx="3016299" cy="77152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350" b="0" i="0" u="none" strike="noStrike" cap="none">
                <a:solidFill>
                  <a:srgbClr val="F3F0DF"/>
                </a:solidFill>
                <a:latin typeface="DM Sans"/>
                <a:ea typeface="DM Sans"/>
                <a:cs typeface="DM Sans"/>
                <a:sym typeface="DM Sans"/>
              </a:rPr>
              <a:t>(e.g., R, Python). Powerful and flexible for complex, custom, and reproducible analyses.</a:t>
            </a:r>
            <a:endParaRPr/>
          </a:p>
        </p:txBody>
      </p:sp>
      <p:sp>
        <p:nvSpPr>
          <p:cNvPr id="238" name="Google Shape;238;p24"/>
          <p:cNvSpPr txBox="1"/>
          <p:nvPr/>
        </p:nvSpPr>
        <p:spPr>
          <a:xfrm>
            <a:off x="8644145" y="3169890"/>
            <a:ext cx="2460307" cy="3429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100" b="1" i="0" u="none" strike="noStrike" cap="none">
                <a:solidFill>
                  <a:srgbClr val="F3F0DF"/>
                </a:solidFill>
                <a:latin typeface="Merriweather"/>
                <a:ea typeface="Merriweather"/>
                <a:cs typeface="Merriweather"/>
                <a:sym typeface="Merriweather"/>
              </a:rPr>
              <a:t>AI-Powered Tools</a:t>
            </a:r>
            <a:endParaRPr/>
          </a:p>
        </p:txBody>
      </p:sp>
      <p:sp>
        <p:nvSpPr>
          <p:cNvPr id="239" name="Google Shape;239;p24"/>
          <p:cNvSpPr txBox="1"/>
          <p:nvPr/>
        </p:nvSpPr>
        <p:spPr>
          <a:xfrm>
            <a:off x="8366224" y="3827115"/>
            <a:ext cx="3016299" cy="77152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350" b="0" i="0" u="none" strike="noStrike" cap="none">
                <a:solidFill>
                  <a:srgbClr val="F3F0DF"/>
                </a:solidFill>
                <a:latin typeface="DM Sans"/>
                <a:ea typeface="DM Sans"/>
                <a:cs typeface="DM Sans"/>
                <a:sym typeface="DM Sans"/>
              </a:rPr>
              <a:t>(e.g., ChatGPT Data Analyst). Use conversational language to run analyses and get explanations.</a:t>
            </a:r>
            <a:endParaRPr/>
          </a:p>
        </p:txBody>
      </p:sp>
      <p:pic>
        <p:nvPicPr>
          <p:cNvPr id="240" name="Google Shape;240;p24" descr="image.png"/>
          <p:cNvPicPr preferRelativeResize="0"/>
          <p:nvPr/>
        </p:nvPicPr>
        <p:blipFill rotWithShape="1">
          <a:blip r:embed="rId7">
            <a:alphaModFix/>
          </a:blip>
          <a:srcRect/>
          <a:stretch/>
        </p:blipFill>
        <p:spPr>
          <a:xfrm>
            <a:off x="5810250" y="2436465"/>
            <a:ext cx="571500" cy="457200"/>
          </a:xfrm>
          <a:prstGeom prst="rect">
            <a:avLst/>
          </a:prstGeom>
          <a:noFill/>
          <a:ln>
            <a:noFill/>
          </a:ln>
        </p:spPr>
      </p:pic>
      <p:pic>
        <p:nvPicPr>
          <p:cNvPr id="241" name="Google Shape;241;p24" descr="image.png"/>
          <p:cNvPicPr preferRelativeResize="0"/>
          <p:nvPr/>
        </p:nvPicPr>
        <p:blipFill rotWithShape="1">
          <a:blip r:embed="rId8">
            <a:alphaModFix/>
          </a:blip>
          <a:srcRect/>
          <a:stretch/>
        </p:blipFill>
        <p:spPr>
          <a:xfrm>
            <a:off x="9588549" y="2436465"/>
            <a:ext cx="571500" cy="457200"/>
          </a:xfrm>
          <a:prstGeom prst="rect">
            <a:avLst/>
          </a:prstGeom>
          <a:noFill/>
          <a:ln>
            <a:noFill/>
          </a:ln>
        </p:spPr>
      </p:pic>
      <p:sp>
        <p:nvSpPr>
          <p:cNvPr id="242" name="Google Shape;242;p24"/>
          <p:cNvSpPr txBox="1"/>
          <p:nvPr/>
        </p:nvSpPr>
        <p:spPr>
          <a:xfrm>
            <a:off x="571500" y="571500"/>
            <a:ext cx="11601450" cy="803297"/>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350" i="0" u="none" strike="noStrike" cap="none" dirty="0">
                <a:latin typeface="+mj-lt"/>
                <a:ea typeface="Merriweather"/>
                <a:cs typeface="Merriweather"/>
                <a:sym typeface="Merriweather"/>
              </a:rPr>
              <a:t>Making Sense of Numbers</a:t>
            </a:r>
            <a:endParaRPr dirty="0">
              <a:latin typeface="+mj-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91;p14" descr="image.png">
            <a:extLst>
              <a:ext uri="{FF2B5EF4-FFF2-40B4-BE49-F238E27FC236}">
                <a16:creationId xmlns:a16="http://schemas.microsoft.com/office/drawing/2014/main" id="{180CDC94-1317-2E4F-2C48-B6165911C05C}"/>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FA38EABB-D1CC-815E-3871-01A6D8978B73}"/>
              </a:ext>
            </a:extLst>
          </p:cNvPr>
          <p:cNvSpPr>
            <a:spLocks noGrp="1"/>
          </p:cNvSpPr>
          <p:nvPr>
            <p:ph type="title"/>
          </p:nvPr>
        </p:nvSpPr>
        <p:spPr/>
        <p:txBody>
          <a:bodyPr/>
          <a:lstStyle/>
          <a:p>
            <a:r>
              <a:rPr lang="en-US" dirty="0"/>
              <a:t>This Class’s Stats Package</a:t>
            </a:r>
          </a:p>
        </p:txBody>
      </p:sp>
      <p:sp>
        <p:nvSpPr>
          <p:cNvPr id="3" name="Content Placeholder 2">
            <a:extLst>
              <a:ext uri="{FF2B5EF4-FFF2-40B4-BE49-F238E27FC236}">
                <a16:creationId xmlns:a16="http://schemas.microsoft.com/office/drawing/2014/main" id="{6A08293C-E83A-1E2A-5022-7917A7A0B0BB}"/>
              </a:ext>
            </a:extLst>
          </p:cNvPr>
          <p:cNvSpPr>
            <a:spLocks noGrp="1"/>
          </p:cNvSpPr>
          <p:nvPr>
            <p:ph sz="half" idx="1"/>
          </p:nvPr>
        </p:nvSpPr>
        <p:spPr/>
        <p:txBody>
          <a:bodyPr/>
          <a:lstStyle/>
          <a:p>
            <a:r>
              <a:rPr lang="en-US" dirty="0"/>
              <a:t>We will use </a:t>
            </a:r>
            <a:r>
              <a:rPr lang="en-US" b="1" u="sng" dirty="0">
                <a:solidFill>
                  <a:srgbClr val="FFC000"/>
                </a:solidFill>
              </a:rPr>
              <a:t>SPSS</a:t>
            </a:r>
            <a:r>
              <a:rPr lang="en-US" dirty="0"/>
              <a:t> for stats in this class</a:t>
            </a:r>
          </a:p>
          <a:p>
            <a:endParaRPr lang="en-US" dirty="0"/>
          </a:p>
          <a:p>
            <a:r>
              <a:rPr lang="en-US" dirty="0"/>
              <a:t>But, there are several others:</a:t>
            </a:r>
          </a:p>
          <a:p>
            <a:pPr lvl="1"/>
            <a:r>
              <a:rPr lang="en-US" dirty="0"/>
              <a:t>R</a:t>
            </a:r>
          </a:p>
          <a:p>
            <a:pPr lvl="1"/>
            <a:r>
              <a:rPr lang="en-US" dirty="0"/>
              <a:t>JASP</a:t>
            </a:r>
          </a:p>
          <a:p>
            <a:pPr lvl="1"/>
            <a:r>
              <a:rPr lang="en-US" dirty="0" err="1"/>
              <a:t>Jamovi</a:t>
            </a:r>
            <a:endParaRPr lang="en-US" dirty="0"/>
          </a:p>
          <a:p>
            <a:pPr lvl="1"/>
            <a:r>
              <a:rPr lang="en-US" u="sng" dirty="0"/>
              <a:t>AI options</a:t>
            </a:r>
          </a:p>
          <a:p>
            <a:endParaRPr lang="en-US" dirty="0"/>
          </a:p>
          <a:p>
            <a:endParaRPr lang="en-US" dirty="0"/>
          </a:p>
          <a:p>
            <a:endParaRPr lang="en-US" dirty="0"/>
          </a:p>
        </p:txBody>
      </p:sp>
      <p:pic>
        <p:nvPicPr>
          <p:cNvPr id="12290" name="Picture 2" descr="Software Downloads | California State University, Bakersfield">
            <a:extLst>
              <a:ext uri="{FF2B5EF4-FFF2-40B4-BE49-F238E27FC236}">
                <a16:creationId xmlns:a16="http://schemas.microsoft.com/office/drawing/2014/main" id="{6C0F338F-AB7B-9F14-1B16-558DACBDC1ED}"/>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944587" y="2971799"/>
            <a:ext cx="3657607" cy="914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5121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A8356F63-2D0D-A969-88A6-DAE62B53D7EF}"/>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1AA670E9-398A-4271-C654-0FF267827FC7}"/>
              </a:ext>
            </a:extLst>
          </p:cNvPr>
          <p:cNvSpPr>
            <a:spLocks noGrp="1"/>
          </p:cNvSpPr>
          <p:nvPr>
            <p:ph type="title"/>
          </p:nvPr>
        </p:nvSpPr>
        <p:spPr/>
        <p:txBody>
          <a:bodyPr/>
          <a:lstStyle/>
          <a:p>
            <a:r>
              <a:rPr lang="en-US" dirty="0"/>
              <a:t>SPSS Data View</a:t>
            </a:r>
          </a:p>
        </p:txBody>
      </p:sp>
      <p:pic>
        <p:nvPicPr>
          <p:cNvPr id="5" name="Image 213">
            <a:extLst>
              <a:ext uri="{FF2B5EF4-FFF2-40B4-BE49-F238E27FC236}">
                <a16:creationId xmlns:a16="http://schemas.microsoft.com/office/drawing/2014/main" id="{42BE3774-F8AC-33D9-B7E9-95E0097A7029}"/>
              </a:ext>
            </a:extLst>
          </p:cNvPr>
          <p:cNvPicPr>
            <a:picLocks noGrp="1"/>
          </p:cNvPicPr>
          <p:nvPr>
            <p:ph idx="1"/>
          </p:nvPr>
        </p:nvPicPr>
        <p:blipFill>
          <a:blip r:embed="rId4" cstate="print"/>
          <a:stretch>
            <a:fillRect/>
          </a:stretch>
        </p:blipFill>
        <p:spPr>
          <a:xfrm>
            <a:off x="2377187" y="1825625"/>
            <a:ext cx="7437625" cy="4351338"/>
          </a:xfrm>
          <a:prstGeom prst="rect">
            <a:avLst/>
          </a:prstGeom>
        </p:spPr>
      </p:pic>
    </p:spTree>
    <p:extLst>
      <p:ext uri="{BB962C8B-B14F-4D97-AF65-F5344CB8AC3E}">
        <p14:creationId xmlns:p14="http://schemas.microsoft.com/office/powerpoint/2010/main" val="37933703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AB62BB0D-70D0-44A0-D6F7-AF4144181752}"/>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CBEF1A84-72E5-2C27-12C4-A22AC76FE1C3}"/>
              </a:ext>
            </a:extLst>
          </p:cNvPr>
          <p:cNvSpPr>
            <a:spLocks noGrp="1"/>
          </p:cNvSpPr>
          <p:nvPr>
            <p:ph type="title"/>
          </p:nvPr>
        </p:nvSpPr>
        <p:spPr/>
        <p:txBody>
          <a:bodyPr/>
          <a:lstStyle/>
          <a:p>
            <a:r>
              <a:rPr lang="en-US" dirty="0"/>
              <a:t>Chat GPT – Data Analyst</a:t>
            </a:r>
          </a:p>
        </p:txBody>
      </p:sp>
      <p:pic>
        <p:nvPicPr>
          <p:cNvPr id="6" name="Content Placeholder 5">
            <a:extLst>
              <a:ext uri="{FF2B5EF4-FFF2-40B4-BE49-F238E27FC236}">
                <a16:creationId xmlns:a16="http://schemas.microsoft.com/office/drawing/2014/main" id="{38D405A3-8F97-282C-6910-E9371AEAD3A7}"/>
              </a:ext>
            </a:extLst>
          </p:cNvPr>
          <p:cNvPicPr>
            <a:picLocks noGrp="1" noChangeAspect="1"/>
          </p:cNvPicPr>
          <p:nvPr>
            <p:ph idx="1"/>
          </p:nvPr>
        </p:nvPicPr>
        <p:blipFill>
          <a:blip r:embed="rId4"/>
          <a:stretch>
            <a:fillRect/>
          </a:stretch>
        </p:blipFill>
        <p:spPr>
          <a:xfrm>
            <a:off x="435195" y="1503592"/>
            <a:ext cx="5700125" cy="3265921"/>
          </a:xfrm>
          <a:prstGeom prst="rect">
            <a:avLst/>
          </a:prstGeom>
        </p:spPr>
      </p:pic>
      <p:pic>
        <p:nvPicPr>
          <p:cNvPr id="8" name="Picture 7">
            <a:extLst>
              <a:ext uri="{FF2B5EF4-FFF2-40B4-BE49-F238E27FC236}">
                <a16:creationId xmlns:a16="http://schemas.microsoft.com/office/drawing/2014/main" id="{D2529A73-BF59-429E-0061-3CF97DED0752}"/>
              </a:ext>
            </a:extLst>
          </p:cNvPr>
          <p:cNvPicPr>
            <a:picLocks noChangeAspect="1"/>
          </p:cNvPicPr>
          <p:nvPr/>
        </p:nvPicPr>
        <p:blipFill>
          <a:blip r:embed="rId5"/>
          <a:stretch>
            <a:fillRect/>
          </a:stretch>
        </p:blipFill>
        <p:spPr>
          <a:xfrm>
            <a:off x="3458782" y="2215326"/>
            <a:ext cx="6254876" cy="3265922"/>
          </a:xfrm>
          <a:prstGeom prst="rect">
            <a:avLst/>
          </a:prstGeom>
        </p:spPr>
      </p:pic>
      <p:pic>
        <p:nvPicPr>
          <p:cNvPr id="10" name="Picture 9">
            <a:extLst>
              <a:ext uri="{FF2B5EF4-FFF2-40B4-BE49-F238E27FC236}">
                <a16:creationId xmlns:a16="http://schemas.microsoft.com/office/drawing/2014/main" id="{B6ADAF34-081E-7D87-11FA-296CE921CC25}"/>
              </a:ext>
            </a:extLst>
          </p:cNvPr>
          <p:cNvPicPr>
            <a:picLocks noChangeAspect="1"/>
          </p:cNvPicPr>
          <p:nvPr/>
        </p:nvPicPr>
        <p:blipFill>
          <a:blip r:embed="rId6"/>
          <a:stretch>
            <a:fillRect/>
          </a:stretch>
        </p:blipFill>
        <p:spPr>
          <a:xfrm>
            <a:off x="6973520" y="3351043"/>
            <a:ext cx="4831180" cy="2985969"/>
          </a:xfrm>
          <a:prstGeom prst="rect">
            <a:avLst/>
          </a:prstGeom>
        </p:spPr>
      </p:pic>
    </p:spTree>
    <p:extLst>
      <p:ext uri="{BB962C8B-B14F-4D97-AF65-F5344CB8AC3E}">
        <p14:creationId xmlns:p14="http://schemas.microsoft.com/office/powerpoint/2010/main" val="16321228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25" descr="image.png"/>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48" name="Google Shape;248;p25"/>
          <p:cNvSpPr txBox="1"/>
          <p:nvPr/>
        </p:nvSpPr>
        <p:spPr>
          <a:xfrm>
            <a:off x="3925728" y="2590800"/>
            <a:ext cx="4340542" cy="9144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6000" b="1" i="0" u="none" strike="noStrike" cap="none">
                <a:solidFill>
                  <a:srgbClr val="F3F0DF"/>
                </a:solidFill>
                <a:latin typeface="Merriweather"/>
                <a:ea typeface="Merriweather"/>
                <a:cs typeface="Merriweather"/>
                <a:sym typeface="Merriweather"/>
              </a:rPr>
              <a:t>Module 2.5</a:t>
            </a:r>
            <a:endParaRPr/>
          </a:p>
        </p:txBody>
      </p:sp>
      <p:sp>
        <p:nvSpPr>
          <p:cNvPr id="249" name="Google Shape;249;p25"/>
          <p:cNvSpPr txBox="1"/>
          <p:nvPr/>
        </p:nvSpPr>
        <p:spPr>
          <a:xfrm>
            <a:off x="4486275" y="3600450"/>
            <a:ext cx="3219450" cy="400050"/>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2100" b="0" i="0" u="none" strike="noStrike" cap="none">
                <a:solidFill>
                  <a:srgbClr val="F3F0DF"/>
                </a:solidFill>
                <a:latin typeface="DM Sans"/>
                <a:ea typeface="DM Sans"/>
                <a:cs typeface="DM Sans"/>
                <a:sym typeface="DM Sans"/>
              </a:rPr>
              <a:t>Tools for Sharing Research</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26" descr="image.png"/>
          <p:cNvPicPr preferRelativeResize="0"/>
          <p:nvPr/>
        </p:nvPicPr>
        <p:blipFill rotWithShape="1">
          <a:blip r:embed="rId3">
            <a:alphaModFix/>
          </a:blip>
          <a:srcRect/>
          <a:stretch/>
        </p:blipFill>
        <p:spPr>
          <a:xfrm>
            <a:off x="0" y="0"/>
            <a:ext cx="6096000" cy="6858000"/>
          </a:xfrm>
          <a:prstGeom prst="rect">
            <a:avLst/>
          </a:prstGeom>
          <a:noFill/>
          <a:ln>
            <a:noFill/>
          </a:ln>
        </p:spPr>
      </p:pic>
      <p:pic>
        <p:nvPicPr>
          <p:cNvPr id="255" name="Google Shape;255;p26" descr="image.png"/>
          <p:cNvPicPr preferRelativeResize="0"/>
          <p:nvPr/>
        </p:nvPicPr>
        <p:blipFill rotWithShape="1">
          <a:blip r:embed="rId4">
            <a:alphaModFix/>
          </a:blip>
          <a:srcRect/>
          <a:stretch/>
        </p:blipFill>
        <p:spPr>
          <a:xfrm>
            <a:off x="6096000" y="0"/>
            <a:ext cx="6096000" cy="6858000"/>
          </a:xfrm>
          <a:prstGeom prst="rect">
            <a:avLst/>
          </a:prstGeom>
          <a:noFill/>
          <a:ln>
            <a:noFill/>
          </a:ln>
        </p:spPr>
      </p:pic>
      <p:pic>
        <p:nvPicPr>
          <p:cNvPr id="256" name="Google Shape;256;p26" descr="image.png"/>
          <p:cNvPicPr preferRelativeResize="0"/>
          <p:nvPr/>
        </p:nvPicPr>
        <p:blipFill rotWithShape="1">
          <a:blip r:embed="rId5">
            <a:alphaModFix/>
          </a:blip>
          <a:srcRect/>
          <a:stretch/>
        </p:blipFill>
        <p:spPr>
          <a:xfrm>
            <a:off x="6667500" y="1524000"/>
            <a:ext cx="4953000" cy="3810000"/>
          </a:xfrm>
          <a:prstGeom prst="rect">
            <a:avLst/>
          </a:prstGeom>
          <a:noFill/>
          <a:ln>
            <a:noFill/>
          </a:ln>
        </p:spPr>
      </p:pic>
      <p:sp>
        <p:nvSpPr>
          <p:cNvPr id="257" name="Google Shape;257;p26"/>
          <p:cNvSpPr txBox="1"/>
          <p:nvPr/>
        </p:nvSpPr>
        <p:spPr>
          <a:xfrm>
            <a:off x="571500" y="717798"/>
            <a:ext cx="3810476" cy="803297"/>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350" i="0" u="none" strike="noStrike" cap="none" dirty="0">
                <a:latin typeface="+mj-lt"/>
                <a:ea typeface="Merriweather"/>
                <a:cs typeface="Merriweather"/>
                <a:sym typeface="Merriweather"/>
              </a:rPr>
              <a:t>Open Science</a:t>
            </a:r>
            <a:endParaRPr dirty="0">
              <a:latin typeface="+mj-lt"/>
            </a:endParaRPr>
          </a:p>
        </p:txBody>
      </p:sp>
      <p:sp>
        <p:nvSpPr>
          <p:cNvPr id="258" name="Google Shape;258;p26"/>
          <p:cNvSpPr txBox="1"/>
          <p:nvPr/>
        </p:nvSpPr>
        <p:spPr>
          <a:xfrm>
            <a:off x="571500" y="1780728"/>
            <a:ext cx="4953000" cy="1477328"/>
          </a:xfrm>
          <a:prstGeom prst="rect">
            <a:avLst/>
          </a:prstGeom>
          <a:noFill/>
          <a:ln>
            <a:noFill/>
          </a:ln>
        </p:spPr>
        <p:txBody>
          <a:bodyPr spcFirstLastPara="1" wrap="square" lIns="0" tIns="0" rIns="0" bIns="0" anchor="t" anchorCtr="0">
            <a:spAutoFit/>
          </a:bodyPr>
          <a:lstStyle/>
          <a:p>
            <a:pPr marL="0" marR="0" lvl="0" indent="0" algn="l" rtl="0">
              <a:lnSpc>
                <a:spcPct val="160000"/>
              </a:lnSpc>
              <a:spcBef>
                <a:spcPts val="0"/>
              </a:spcBef>
              <a:spcAft>
                <a:spcPts val="0"/>
              </a:spcAft>
              <a:buNone/>
            </a:pPr>
            <a:r>
              <a:rPr lang="en-US" sz="2000" b="0" i="0" u="none" strike="noStrike" cap="none" dirty="0">
                <a:solidFill>
                  <a:srgbClr val="333333"/>
                </a:solidFill>
                <a:latin typeface="+mj-lt"/>
                <a:ea typeface="DM Sans"/>
                <a:cs typeface="DM Sans"/>
                <a:sym typeface="DM Sans"/>
              </a:rPr>
              <a:t>A movement to address the "replication crisis" by making science more transparent, collaborative, and verifiable.</a:t>
            </a:r>
            <a:endParaRPr sz="2400" dirty="0">
              <a:latin typeface="+mj-lt"/>
            </a:endParaRPr>
          </a:p>
        </p:txBody>
      </p:sp>
      <p:sp>
        <p:nvSpPr>
          <p:cNvPr id="259" name="Google Shape;259;p26"/>
          <p:cNvSpPr txBox="1"/>
          <p:nvPr/>
        </p:nvSpPr>
        <p:spPr>
          <a:xfrm>
            <a:off x="571500" y="3517689"/>
            <a:ext cx="4953000" cy="492443"/>
          </a:xfrm>
          <a:prstGeom prst="rect">
            <a:avLst/>
          </a:prstGeom>
          <a:noFill/>
          <a:ln>
            <a:noFill/>
          </a:ln>
        </p:spPr>
        <p:txBody>
          <a:bodyPr spcFirstLastPara="1" wrap="square" lIns="0" tIns="0" rIns="0" bIns="0" anchor="t" anchorCtr="0">
            <a:spAutoFit/>
          </a:bodyPr>
          <a:lstStyle/>
          <a:p>
            <a:pPr marL="0" marR="0" lvl="0" indent="0" algn="l" rtl="0">
              <a:lnSpc>
                <a:spcPct val="160000"/>
              </a:lnSpc>
              <a:spcBef>
                <a:spcPts val="0"/>
              </a:spcBef>
              <a:spcAft>
                <a:spcPts val="0"/>
              </a:spcAft>
              <a:buNone/>
            </a:pPr>
            <a:r>
              <a:rPr lang="en-US" sz="2000" b="0" i="0" u="none" strike="noStrike" cap="none" dirty="0">
                <a:solidFill>
                  <a:srgbClr val="333333"/>
                </a:solidFill>
                <a:latin typeface="+mj-lt"/>
                <a:ea typeface="DM Sans"/>
                <a:cs typeface="DM Sans"/>
                <a:sym typeface="DM Sans"/>
              </a:rPr>
              <a:t>Open Science Framework (OSF): A free tool for...</a:t>
            </a:r>
            <a:endParaRPr sz="2400" dirty="0">
              <a:latin typeface="+mj-lt"/>
            </a:endParaRPr>
          </a:p>
        </p:txBody>
      </p:sp>
      <p:pic>
        <p:nvPicPr>
          <p:cNvPr id="2" name="Image 217">
            <a:extLst>
              <a:ext uri="{FF2B5EF4-FFF2-40B4-BE49-F238E27FC236}">
                <a16:creationId xmlns:a16="http://schemas.microsoft.com/office/drawing/2014/main" id="{7F8BE2CD-B5F3-751F-10AF-33A521088286}"/>
              </a:ext>
            </a:extLst>
          </p:cNvPr>
          <p:cNvPicPr>
            <a:picLocks/>
          </p:cNvPicPr>
          <p:nvPr/>
        </p:nvPicPr>
        <p:blipFill>
          <a:blip r:embed="rId6" cstate="print"/>
          <a:stretch>
            <a:fillRect/>
          </a:stretch>
        </p:blipFill>
        <p:spPr>
          <a:xfrm>
            <a:off x="7436052" y="1630997"/>
            <a:ext cx="3596005" cy="3596005"/>
          </a:xfrm>
          <a:prstGeom prst="rect">
            <a:avLst/>
          </a:prstGeom>
        </p:spPr>
      </p:pic>
      <p:sp>
        <p:nvSpPr>
          <p:cNvPr id="3" name="TextBox 2">
            <a:extLst>
              <a:ext uri="{FF2B5EF4-FFF2-40B4-BE49-F238E27FC236}">
                <a16:creationId xmlns:a16="http://schemas.microsoft.com/office/drawing/2014/main" id="{7D5BE46B-668B-1C06-2713-130B319951D1}"/>
              </a:ext>
            </a:extLst>
          </p:cNvPr>
          <p:cNvSpPr txBox="1"/>
          <p:nvPr/>
        </p:nvSpPr>
        <p:spPr>
          <a:xfrm>
            <a:off x="571500" y="4427286"/>
            <a:ext cx="4738255" cy="1477328"/>
          </a:xfrm>
          <a:prstGeom prst="rect">
            <a:avLst/>
          </a:prstGeom>
          <a:noFill/>
        </p:spPr>
        <p:txBody>
          <a:bodyPr wrap="square" rtlCol="0">
            <a:spAutoFit/>
          </a:bodyPr>
          <a:lstStyle/>
          <a:p>
            <a:pPr marL="285750" indent="-285750">
              <a:buFont typeface="Arial" panose="020B0604020202020204" pitchFamily="34" charset="0"/>
              <a:buChar char="•"/>
            </a:pPr>
            <a:r>
              <a:rPr lang="en-US" dirty="0"/>
              <a:t>Sharing data and study materials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Pre-registering study hypotheses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Collaborating and sharing research openly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3">
          <a:extLst>
            <a:ext uri="{FF2B5EF4-FFF2-40B4-BE49-F238E27FC236}">
              <a16:creationId xmlns:a16="http://schemas.microsoft.com/office/drawing/2014/main" id="{01A34A24-63CC-AAA0-7A53-8783937154B8}"/>
            </a:ext>
          </a:extLst>
        </p:cNvPr>
        <p:cNvGrpSpPr/>
        <p:nvPr/>
      </p:nvGrpSpPr>
      <p:grpSpPr>
        <a:xfrm>
          <a:off x="0" y="0"/>
          <a:ext cx="0" cy="0"/>
          <a:chOff x="0" y="0"/>
          <a:chExt cx="0" cy="0"/>
        </a:xfrm>
      </p:grpSpPr>
      <p:pic>
        <p:nvPicPr>
          <p:cNvPr id="254" name="Google Shape;254;p26" descr="image.png">
            <a:extLst>
              <a:ext uri="{FF2B5EF4-FFF2-40B4-BE49-F238E27FC236}">
                <a16:creationId xmlns:a16="http://schemas.microsoft.com/office/drawing/2014/main" id="{F958892D-0248-33E4-F22D-84FAF86B13AE}"/>
              </a:ext>
            </a:extLst>
          </p:cNvPr>
          <p:cNvPicPr preferRelativeResize="0"/>
          <p:nvPr/>
        </p:nvPicPr>
        <p:blipFill rotWithShape="1">
          <a:blip r:embed="rId3">
            <a:alphaModFix/>
          </a:blip>
          <a:srcRect/>
          <a:stretch/>
        </p:blipFill>
        <p:spPr>
          <a:xfrm>
            <a:off x="0" y="0"/>
            <a:ext cx="6096000" cy="6858000"/>
          </a:xfrm>
          <a:prstGeom prst="rect">
            <a:avLst/>
          </a:prstGeom>
          <a:noFill/>
          <a:ln>
            <a:noFill/>
          </a:ln>
        </p:spPr>
      </p:pic>
      <p:pic>
        <p:nvPicPr>
          <p:cNvPr id="255" name="Google Shape;255;p26" descr="image.png">
            <a:extLst>
              <a:ext uri="{FF2B5EF4-FFF2-40B4-BE49-F238E27FC236}">
                <a16:creationId xmlns:a16="http://schemas.microsoft.com/office/drawing/2014/main" id="{B7101444-172A-56C7-4EBB-ABC7F1FA8DCB}"/>
              </a:ext>
            </a:extLst>
          </p:cNvPr>
          <p:cNvPicPr preferRelativeResize="0"/>
          <p:nvPr/>
        </p:nvPicPr>
        <p:blipFill rotWithShape="1">
          <a:blip r:embed="rId4">
            <a:alphaModFix/>
          </a:blip>
          <a:srcRect/>
          <a:stretch/>
        </p:blipFill>
        <p:spPr>
          <a:xfrm>
            <a:off x="6096000" y="0"/>
            <a:ext cx="6096000" cy="6858000"/>
          </a:xfrm>
          <a:prstGeom prst="rect">
            <a:avLst/>
          </a:prstGeom>
          <a:noFill/>
          <a:ln>
            <a:noFill/>
          </a:ln>
        </p:spPr>
      </p:pic>
      <p:pic>
        <p:nvPicPr>
          <p:cNvPr id="256" name="Google Shape;256;p26" descr="image.png">
            <a:extLst>
              <a:ext uri="{FF2B5EF4-FFF2-40B4-BE49-F238E27FC236}">
                <a16:creationId xmlns:a16="http://schemas.microsoft.com/office/drawing/2014/main" id="{8EAF6430-F74B-77BC-9868-0A1A61C6B7DB}"/>
              </a:ext>
            </a:extLst>
          </p:cNvPr>
          <p:cNvPicPr preferRelativeResize="0"/>
          <p:nvPr/>
        </p:nvPicPr>
        <p:blipFill rotWithShape="1">
          <a:blip r:embed="rId5">
            <a:alphaModFix/>
          </a:blip>
          <a:srcRect/>
          <a:stretch/>
        </p:blipFill>
        <p:spPr>
          <a:xfrm>
            <a:off x="6667500" y="1524000"/>
            <a:ext cx="4953000" cy="3810000"/>
          </a:xfrm>
          <a:prstGeom prst="rect">
            <a:avLst/>
          </a:prstGeom>
          <a:noFill/>
          <a:ln>
            <a:noFill/>
          </a:ln>
        </p:spPr>
      </p:pic>
      <p:sp>
        <p:nvSpPr>
          <p:cNvPr id="257" name="Google Shape;257;p26">
            <a:extLst>
              <a:ext uri="{FF2B5EF4-FFF2-40B4-BE49-F238E27FC236}">
                <a16:creationId xmlns:a16="http://schemas.microsoft.com/office/drawing/2014/main" id="{93DD9866-0515-C897-431E-29E1CCBFEB11}"/>
              </a:ext>
            </a:extLst>
          </p:cNvPr>
          <p:cNvSpPr txBox="1"/>
          <p:nvPr/>
        </p:nvSpPr>
        <p:spPr>
          <a:xfrm>
            <a:off x="571500" y="334860"/>
            <a:ext cx="5205846" cy="1204945"/>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None/>
            </a:pPr>
            <a:r>
              <a:rPr lang="en-US" sz="4350" i="0" u="none" strike="noStrike" cap="none" dirty="0">
                <a:latin typeface="+mj-lt"/>
                <a:ea typeface="Merriweather"/>
                <a:cs typeface="Merriweather"/>
                <a:sym typeface="Merriweather"/>
              </a:rPr>
              <a:t>Create an OSF Account</a:t>
            </a:r>
            <a:endParaRPr dirty="0">
              <a:latin typeface="+mj-lt"/>
            </a:endParaRPr>
          </a:p>
        </p:txBody>
      </p:sp>
      <p:pic>
        <p:nvPicPr>
          <p:cNvPr id="2" name="Image 217">
            <a:extLst>
              <a:ext uri="{FF2B5EF4-FFF2-40B4-BE49-F238E27FC236}">
                <a16:creationId xmlns:a16="http://schemas.microsoft.com/office/drawing/2014/main" id="{BFCBD4FA-EAB1-0BDD-E68C-904913851000}"/>
              </a:ext>
            </a:extLst>
          </p:cNvPr>
          <p:cNvPicPr>
            <a:picLocks/>
          </p:cNvPicPr>
          <p:nvPr/>
        </p:nvPicPr>
        <p:blipFill>
          <a:blip r:embed="rId6" cstate="print"/>
          <a:stretch>
            <a:fillRect/>
          </a:stretch>
        </p:blipFill>
        <p:spPr>
          <a:xfrm>
            <a:off x="7436052" y="1630997"/>
            <a:ext cx="3596005" cy="3596005"/>
          </a:xfrm>
          <a:prstGeom prst="rect">
            <a:avLst/>
          </a:prstGeom>
        </p:spPr>
      </p:pic>
      <p:sp>
        <p:nvSpPr>
          <p:cNvPr id="3" name="TextBox 2">
            <a:extLst>
              <a:ext uri="{FF2B5EF4-FFF2-40B4-BE49-F238E27FC236}">
                <a16:creationId xmlns:a16="http://schemas.microsoft.com/office/drawing/2014/main" id="{D40CCE33-1403-89AD-0680-42FAFC70AD41}"/>
              </a:ext>
            </a:extLst>
          </p:cNvPr>
          <p:cNvSpPr txBox="1"/>
          <p:nvPr/>
        </p:nvSpPr>
        <p:spPr>
          <a:xfrm>
            <a:off x="571500" y="1977048"/>
            <a:ext cx="4790209" cy="3970318"/>
          </a:xfrm>
          <a:prstGeom prst="rect">
            <a:avLst/>
          </a:prstGeom>
          <a:noFill/>
        </p:spPr>
        <p:txBody>
          <a:bodyPr wrap="square" rtlCol="0">
            <a:spAutoFit/>
          </a:bodyPr>
          <a:lstStyle/>
          <a:p>
            <a:r>
              <a:rPr lang="en-US" sz="2800" dirty="0"/>
              <a:t>Navigate to: </a:t>
            </a:r>
            <a:r>
              <a:rPr lang="en-US" sz="2800" dirty="0">
                <a:hlinkClick r:id="rId7"/>
              </a:rPr>
              <a:t>https://osf.io/</a:t>
            </a:r>
            <a:r>
              <a:rPr lang="en-US" sz="2800" dirty="0"/>
              <a:t> </a:t>
            </a:r>
          </a:p>
          <a:p>
            <a:endParaRPr lang="en-US" sz="2800" dirty="0"/>
          </a:p>
          <a:p>
            <a:pPr marL="285750" indent="-285750">
              <a:buFont typeface="Arial" panose="020B0604020202020204" pitchFamily="34" charset="0"/>
              <a:buChar char="•"/>
            </a:pPr>
            <a:r>
              <a:rPr lang="en-US" sz="2800" dirty="0"/>
              <a:t>You will access project materials from this site for class activities</a:t>
            </a:r>
          </a:p>
          <a:p>
            <a:endParaRPr lang="en-US" sz="2800" dirty="0"/>
          </a:p>
          <a:p>
            <a:pPr marL="285750" indent="-285750">
              <a:buFont typeface="Arial" panose="020B0604020202020204" pitchFamily="34" charset="0"/>
              <a:buChar char="•"/>
            </a:pPr>
            <a:r>
              <a:rPr lang="en-US" sz="2800" dirty="0"/>
              <a:t>You can store your own data files and other materials here</a:t>
            </a:r>
          </a:p>
        </p:txBody>
      </p:sp>
    </p:spTree>
    <p:extLst>
      <p:ext uri="{BB962C8B-B14F-4D97-AF65-F5344CB8AC3E}">
        <p14:creationId xmlns:p14="http://schemas.microsoft.com/office/powerpoint/2010/main" val="2499263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52B812B2-8265-4AB3-CF18-D0BF8AE47C31}"/>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5900BCF4-42C4-F6D4-E19C-DC31AFCA6673}"/>
              </a:ext>
            </a:extLst>
          </p:cNvPr>
          <p:cNvSpPr>
            <a:spLocks noGrp="1"/>
          </p:cNvSpPr>
          <p:nvPr>
            <p:ph type="title"/>
          </p:nvPr>
        </p:nvSpPr>
        <p:spPr/>
        <p:txBody>
          <a:bodyPr/>
          <a:lstStyle/>
          <a:p>
            <a:r>
              <a:rPr lang="en-US" dirty="0"/>
              <a:t>Technology Drives Changes</a:t>
            </a:r>
          </a:p>
        </p:txBody>
      </p:sp>
      <p:pic>
        <p:nvPicPr>
          <p:cNvPr id="2050" name="Picture 2">
            <a:extLst>
              <a:ext uri="{FF2B5EF4-FFF2-40B4-BE49-F238E27FC236}">
                <a16:creationId xmlns:a16="http://schemas.microsoft.com/office/drawing/2014/main" id="{614827B2-D01F-8BFE-ED5E-199FB615C123}"/>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228143" y="1690688"/>
            <a:ext cx="7735712" cy="435133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49D1DB5-198A-9989-6DA0-32B8BA6F3098}"/>
              </a:ext>
            </a:extLst>
          </p:cNvPr>
          <p:cNvSpPr txBox="1"/>
          <p:nvPr/>
        </p:nvSpPr>
        <p:spPr>
          <a:xfrm>
            <a:off x="3508662" y="6308209"/>
            <a:ext cx="5174673" cy="369332"/>
          </a:xfrm>
          <a:prstGeom prst="rect">
            <a:avLst/>
          </a:prstGeom>
          <a:noFill/>
        </p:spPr>
        <p:txBody>
          <a:bodyPr wrap="square" rtlCol="0">
            <a:spAutoFit/>
          </a:bodyPr>
          <a:lstStyle/>
          <a:p>
            <a:r>
              <a:rPr lang="en-US" i="1" dirty="0"/>
              <a:t>The Singularity is Near (2005) – Ray Kurzweil</a:t>
            </a:r>
          </a:p>
        </p:txBody>
      </p:sp>
    </p:spTree>
    <p:extLst>
      <p:ext uri="{BB962C8B-B14F-4D97-AF65-F5344CB8AC3E}">
        <p14:creationId xmlns:p14="http://schemas.microsoft.com/office/powerpoint/2010/main" val="26684234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27" descr="image.png"/>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72" name="Google Shape;272;p27"/>
          <p:cNvSpPr txBox="1"/>
          <p:nvPr/>
        </p:nvSpPr>
        <p:spPr>
          <a:xfrm>
            <a:off x="571500" y="2905125"/>
            <a:ext cx="11601450" cy="104775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7500" b="1" i="0" u="none" strike="noStrike" cap="none">
                <a:solidFill>
                  <a:srgbClr val="F3F0DF"/>
                </a:solidFill>
                <a:latin typeface="Merriweather"/>
                <a:ea typeface="Merriweather"/>
                <a:cs typeface="Merriweather"/>
                <a:sym typeface="Merriweather"/>
              </a:rPr>
              <a:t>Questions?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pic>
        <p:nvPicPr>
          <p:cNvPr id="91" name="Google Shape;91;p14" descr="image.png"/>
          <p:cNvPicPr preferRelativeResize="0"/>
          <p:nvPr/>
        </p:nvPicPr>
        <p:blipFill rotWithShape="1">
          <a:blip r:embed="rId3">
            <a:alphaModFix/>
          </a:blip>
          <a:srcRect/>
          <a:stretch/>
        </p:blipFill>
        <p:spPr>
          <a:xfrm>
            <a:off x="0" y="0"/>
            <a:ext cx="6096000" cy="6858000"/>
          </a:xfrm>
          <a:prstGeom prst="rect">
            <a:avLst/>
          </a:prstGeom>
          <a:noFill/>
          <a:ln>
            <a:noFill/>
          </a:ln>
        </p:spPr>
      </p:pic>
      <p:pic>
        <p:nvPicPr>
          <p:cNvPr id="92" name="Google Shape;92;p14" descr="image.png"/>
          <p:cNvPicPr preferRelativeResize="0"/>
          <p:nvPr/>
        </p:nvPicPr>
        <p:blipFill rotWithShape="1">
          <a:blip r:embed="rId4">
            <a:alphaModFix/>
          </a:blip>
          <a:srcRect/>
          <a:stretch/>
        </p:blipFill>
        <p:spPr>
          <a:xfrm>
            <a:off x="6096000" y="0"/>
            <a:ext cx="6096000" cy="6858000"/>
          </a:xfrm>
          <a:prstGeom prst="rect">
            <a:avLst/>
          </a:prstGeom>
          <a:noFill/>
          <a:ln>
            <a:noFill/>
          </a:ln>
        </p:spPr>
      </p:pic>
      <p:pic>
        <p:nvPicPr>
          <p:cNvPr id="93" name="Google Shape;93;p14" descr="image.png"/>
          <p:cNvPicPr preferRelativeResize="0"/>
          <p:nvPr/>
        </p:nvPicPr>
        <p:blipFill rotWithShape="1">
          <a:blip r:embed="rId5">
            <a:alphaModFix/>
          </a:blip>
          <a:srcRect/>
          <a:stretch/>
        </p:blipFill>
        <p:spPr>
          <a:xfrm>
            <a:off x="6667500" y="1047750"/>
            <a:ext cx="4953000" cy="4762500"/>
          </a:xfrm>
          <a:prstGeom prst="rect">
            <a:avLst/>
          </a:prstGeom>
          <a:noFill/>
          <a:ln>
            <a:noFill/>
          </a:ln>
        </p:spPr>
      </p:pic>
      <p:sp>
        <p:nvSpPr>
          <p:cNvPr id="94" name="Google Shape;94;p14"/>
          <p:cNvSpPr txBox="1"/>
          <p:nvPr/>
        </p:nvSpPr>
        <p:spPr>
          <a:xfrm>
            <a:off x="700564" y="862446"/>
            <a:ext cx="4980622" cy="803297"/>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350" b="1" i="0" u="none" strike="noStrike" cap="none" dirty="0">
                <a:solidFill>
                  <a:srgbClr val="005088"/>
                </a:solidFill>
                <a:latin typeface="Merriweather"/>
                <a:ea typeface="Merriweather"/>
                <a:cs typeface="Merriweather"/>
                <a:sym typeface="Merriweather"/>
              </a:rPr>
              <a:t>What We’ll Cover</a:t>
            </a:r>
            <a:endParaRPr dirty="0"/>
          </a:p>
        </p:txBody>
      </p:sp>
      <p:pic>
        <p:nvPicPr>
          <p:cNvPr id="1026" name="Picture 2" descr="The concept of 'psychological tools' – Better U">
            <a:extLst>
              <a:ext uri="{FF2B5EF4-FFF2-40B4-BE49-F238E27FC236}">
                <a16:creationId xmlns:a16="http://schemas.microsoft.com/office/drawing/2014/main" id="{953F8B1D-55CA-1BD0-7C80-F4FD064880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22276" y="2402189"/>
            <a:ext cx="3643448" cy="24289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AE7C7B3-7600-5397-A91F-645A6241274B}"/>
              </a:ext>
            </a:extLst>
          </p:cNvPr>
          <p:cNvSpPr txBox="1"/>
          <p:nvPr/>
        </p:nvSpPr>
        <p:spPr>
          <a:xfrm>
            <a:off x="700564" y="2130136"/>
            <a:ext cx="4980622" cy="4154984"/>
          </a:xfrm>
          <a:prstGeom prst="rect">
            <a:avLst/>
          </a:prstGeom>
          <a:noFill/>
        </p:spPr>
        <p:txBody>
          <a:bodyPr wrap="square" rtlCol="0">
            <a:spAutoFit/>
          </a:bodyPr>
          <a:lstStyle/>
          <a:p>
            <a:r>
              <a:rPr lang="en-US" sz="2400" dirty="0"/>
              <a:t>Modern Methods for:</a:t>
            </a:r>
          </a:p>
          <a:p>
            <a:endParaRPr lang="en-US" sz="2400" dirty="0"/>
          </a:p>
          <a:p>
            <a:pPr marL="285750" indent="-285750">
              <a:buFont typeface="Arial" panose="020B0604020202020204" pitchFamily="34" charset="0"/>
              <a:buChar char="•"/>
            </a:pPr>
            <a:r>
              <a:rPr lang="en-US" sz="2400" dirty="0"/>
              <a:t>Finding Research Participants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Conducting Literature Reviews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Creating Studies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Analyzing Data</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Sharing Research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5" descr="image.png"/>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11" name="Google Shape;111;p15"/>
          <p:cNvSpPr txBox="1"/>
          <p:nvPr/>
        </p:nvSpPr>
        <p:spPr>
          <a:xfrm>
            <a:off x="3975735" y="2590800"/>
            <a:ext cx="4240530" cy="9144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6000" b="1" i="0" u="none" strike="noStrike" cap="none">
                <a:solidFill>
                  <a:srgbClr val="F3F0DF"/>
                </a:solidFill>
                <a:latin typeface="Merriweather"/>
                <a:ea typeface="Merriweather"/>
                <a:cs typeface="Merriweather"/>
                <a:sym typeface="Merriweather"/>
              </a:rPr>
              <a:t>Module 2.1</a:t>
            </a:r>
            <a:endParaRPr/>
          </a:p>
        </p:txBody>
      </p:sp>
      <p:sp>
        <p:nvSpPr>
          <p:cNvPr id="112" name="Google Shape;112;p15"/>
          <p:cNvSpPr txBox="1"/>
          <p:nvPr/>
        </p:nvSpPr>
        <p:spPr>
          <a:xfrm>
            <a:off x="4314825" y="3600450"/>
            <a:ext cx="3562350" cy="400050"/>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2100" b="0" i="0" u="none" strike="noStrike" cap="none">
                <a:solidFill>
                  <a:srgbClr val="F3F0DF"/>
                </a:solidFill>
                <a:latin typeface="DM Sans"/>
                <a:ea typeface="DM Sans"/>
                <a:cs typeface="DM Sans"/>
                <a:sym typeface="DM Sans"/>
              </a:rPr>
              <a:t>Tools for Finding Participants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1F495232-0A91-0DC7-F279-47F327FF7BB7}"/>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E5FF8659-A0AD-F5BE-8387-7B9522FAF7AC}"/>
              </a:ext>
            </a:extLst>
          </p:cNvPr>
          <p:cNvSpPr>
            <a:spLocks noGrp="1"/>
          </p:cNvSpPr>
          <p:nvPr>
            <p:ph type="title"/>
          </p:nvPr>
        </p:nvSpPr>
        <p:spPr/>
        <p:txBody>
          <a:bodyPr/>
          <a:lstStyle/>
          <a:p>
            <a:r>
              <a:rPr lang="en-US" dirty="0"/>
              <a:t>The Role of Participants in Science</a:t>
            </a:r>
          </a:p>
        </p:txBody>
      </p:sp>
      <p:sp>
        <p:nvSpPr>
          <p:cNvPr id="3" name="Content Placeholder 2">
            <a:extLst>
              <a:ext uri="{FF2B5EF4-FFF2-40B4-BE49-F238E27FC236}">
                <a16:creationId xmlns:a16="http://schemas.microsoft.com/office/drawing/2014/main" id="{7D987435-EA30-00B0-62DE-B294FFDFB403}"/>
              </a:ext>
            </a:extLst>
          </p:cNvPr>
          <p:cNvSpPr>
            <a:spLocks noGrp="1"/>
          </p:cNvSpPr>
          <p:nvPr>
            <p:ph idx="1"/>
          </p:nvPr>
        </p:nvSpPr>
        <p:spPr/>
        <p:txBody>
          <a:bodyPr/>
          <a:lstStyle/>
          <a:p>
            <a:r>
              <a:rPr lang="en-US" b="1" dirty="0">
                <a:solidFill>
                  <a:srgbClr val="FFC000"/>
                </a:solidFill>
              </a:rPr>
              <a:t>Before the internet</a:t>
            </a:r>
            <a:r>
              <a:rPr lang="en-US" dirty="0"/>
              <a:t>: Newspaper ads, community recruitment, undergrads…all slow</a:t>
            </a:r>
          </a:p>
          <a:p>
            <a:endParaRPr lang="en-US" dirty="0"/>
          </a:p>
          <a:p>
            <a:r>
              <a:rPr lang="en-US" b="1" dirty="0">
                <a:solidFill>
                  <a:srgbClr val="FFC000"/>
                </a:solidFill>
              </a:rPr>
              <a:t>Today</a:t>
            </a:r>
            <a:r>
              <a:rPr lang="en-US" dirty="0"/>
              <a:t>: Online platforms connect researchers with participants worldwide</a:t>
            </a:r>
          </a:p>
          <a:p>
            <a:endParaRPr lang="en-US" dirty="0"/>
          </a:p>
        </p:txBody>
      </p:sp>
      <p:sp>
        <p:nvSpPr>
          <p:cNvPr id="6" name="TextBox 5">
            <a:extLst>
              <a:ext uri="{FF2B5EF4-FFF2-40B4-BE49-F238E27FC236}">
                <a16:creationId xmlns:a16="http://schemas.microsoft.com/office/drawing/2014/main" id="{FC3431BB-076E-C3E0-E568-15388AAA09D5}"/>
              </a:ext>
            </a:extLst>
          </p:cNvPr>
          <p:cNvSpPr txBox="1"/>
          <p:nvPr/>
        </p:nvSpPr>
        <p:spPr>
          <a:xfrm>
            <a:off x="1352550" y="6308209"/>
            <a:ext cx="9486899" cy="369332"/>
          </a:xfrm>
          <a:prstGeom prst="rect">
            <a:avLst/>
          </a:prstGeom>
          <a:noFill/>
        </p:spPr>
        <p:txBody>
          <a:bodyPr wrap="square">
            <a:spAutoFit/>
          </a:bodyPr>
          <a:lstStyle/>
          <a:p>
            <a:pPr algn="ctr"/>
            <a:r>
              <a:rPr lang="en-US" b="0" i="1" dirty="0">
                <a:effectLst/>
                <a:latin typeface="Arial" panose="020B0604020202020204" pitchFamily="34" charset="0"/>
              </a:rPr>
              <a:t>Without participants, there is no study, no data to analyze, and no discovery</a:t>
            </a:r>
            <a:endParaRPr lang="en-US" dirty="0"/>
          </a:p>
        </p:txBody>
      </p:sp>
      <p:grpSp>
        <p:nvGrpSpPr>
          <p:cNvPr id="7" name="Group 6">
            <a:extLst>
              <a:ext uri="{FF2B5EF4-FFF2-40B4-BE49-F238E27FC236}">
                <a16:creationId xmlns:a16="http://schemas.microsoft.com/office/drawing/2014/main" id="{64ECAE74-7CB2-0E89-D3F4-200295FF7F96}"/>
              </a:ext>
            </a:extLst>
          </p:cNvPr>
          <p:cNvGrpSpPr/>
          <p:nvPr/>
        </p:nvGrpSpPr>
        <p:grpSpPr>
          <a:xfrm>
            <a:off x="3520486" y="4320439"/>
            <a:ext cx="4840733" cy="1534944"/>
            <a:chOff x="571500" y="2681287"/>
            <a:chExt cx="5286375" cy="2235652"/>
          </a:xfrm>
        </p:grpSpPr>
        <p:sp>
          <p:nvSpPr>
            <p:cNvPr id="8" name="Google Shape;286;p29">
              <a:extLst>
                <a:ext uri="{FF2B5EF4-FFF2-40B4-BE49-F238E27FC236}">
                  <a16:creationId xmlns:a16="http://schemas.microsoft.com/office/drawing/2014/main" id="{3240AFC8-3E41-CA8E-22A7-10F47FA085B5}"/>
                </a:ext>
              </a:extLst>
            </p:cNvPr>
            <p:cNvSpPr txBox="1"/>
            <p:nvPr/>
          </p:nvSpPr>
          <p:spPr>
            <a:xfrm>
              <a:off x="571500" y="2681287"/>
              <a:ext cx="5286375" cy="16138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US" sz="7200" b="1" dirty="0">
                  <a:solidFill>
                    <a:srgbClr val="0D47A1"/>
                  </a:solidFill>
                  <a:latin typeface="Merriweather"/>
                  <a:ea typeface="Merriweather"/>
                  <a:cs typeface="Merriweather"/>
                  <a:sym typeface="Merriweather"/>
                </a:rPr>
                <a:t>~8</a:t>
              </a:r>
              <a:r>
                <a:rPr lang="en-US" sz="7200" b="1" i="0" u="none" strike="noStrike" cap="none" dirty="0">
                  <a:solidFill>
                    <a:srgbClr val="0D47A1"/>
                  </a:solidFill>
                  <a:latin typeface="Merriweather"/>
                  <a:ea typeface="Merriweather"/>
                  <a:cs typeface="Merriweather"/>
                  <a:sym typeface="Merriweather"/>
                </a:rPr>
                <a:t>0%</a:t>
              </a:r>
              <a:endParaRPr sz="1100" dirty="0"/>
            </a:p>
          </p:txBody>
        </p:sp>
        <p:sp>
          <p:nvSpPr>
            <p:cNvPr id="9" name="Google Shape;287;p29">
              <a:extLst>
                <a:ext uri="{FF2B5EF4-FFF2-40B4-BE49-F238E27FC236}">
                  <a16:creationId xmlns:a16="http://schemas.microsoft.com/office/drawing/2014/main" id="{B9ACAD20-7A69-7877-FD58-05D8D05BDBFE}"/>
                </a:ext>
              </a:extLst>
            </p:cNvPr>
            <p:cNvSpPr txBox="1"/>
            <p:nvPr/>
          </p:nvSpPr>
          <p:spPr>
            <a:xfrm>
              <a:off x="571500" y="4110039"/>
              <a:ext cx="5286375" cy="8069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800" b="1" i="0" u="none" strike="noStrike" cap="none" dirty="0">
                  <a:solidFill>
                    <a:srgbClr val="475569"/>
                  </a:solidFill>
                  <a:latin typeface="Lato"/>
                  <a:ea typeface="Lato"/>
                  <a:cs typeface="Lato"/>
                  <a:sym typeface="Lato"/>
                </a:rPr>
                <a:t>of polling data and studies in some fields use online participants</a:t>
              </a:r>
              <a:endParaRPr dirty="0"/>
            </a:p>
          </p:txBody>
        </p:sp>
      </p:grpSp>
    </p:spTree>
    <p:extLst>
      <p:ext uri="{BB962C8B-B14F-4D97-AF65-F5344CB8AC3E}">
        <p14:creationId xmlns:p14="http://schemas.microsoft.com/office/powerpoint/2010/main" val="1733554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2" name="Google Shape;91;p14" descr="image.png">
            <a:extLst>
              <a:ext uri="{FF2B5EF4-FFF2-40B4-BE49-F238E27FC236}">
                <a16:creationId xmlns:a16="http://schemas.microsoft.com/office/drawing/2014/main" id="{D0BECD9E-215F-8E05-2481-5966CC80A896}"/>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117" name="Google Shape;117;p16" descr="image.png"/>
          <p:cNvPicPr preferRelativeResize="0"/>
          <p:nvPr/>
        </p:nvPicPr>
        <p:blipFill rotWithShape="1">
          <a:blip r:embed="rId4">
            <a:alphaModFix/>
          </a:blip>
          <a:srcRect/>
          <a:stretch/>
        </p:blipFill>
        <p:spPr>
          <a:xfrm>
            <a:off x="571500" y="2093565"/>
            <a:ext cx="3492549" cy="3333750"/>
          </a:xfrm>
          <a:prstGeom prst="rect">
            <a:avLst/>
          </a:prstGeom>
          <a:noFill/>
          <a:ln>
            <a:noFill/>
          </a:ln>
        </p:spPr>
      </p:pic>
      <p:pic>
        <p:nvPicPr>
          <p:cNvPr id="118" name="Google Shape;118;p16" descr="image.png"/>
          <p:cNvPicPr preferRelativeResize="0"/>
          <p:nvPr/>
        </p:nvPicPr>
        <p:blipFill rotWithShape="1">
          <a:blip r:embed="rId5">
            <a:alphaModFix/>
          </a:blip>
          <a:srcRect/>
          <a:stretch/>
        </p:blipFill>
        <p:spPr>
          <a:xfrm>
            <a:off x="4349799" y="2093565"/>
            <a:ext cx="3492549" cy="3333750"/>
          </a:xfrm>
          <a:prstGeom prst="rect">
            <a:avLst/>
          </a:prstGeom>
          <a:noFill/>
          <a:ln>
            <a:noFill/>
          </a:ln>
        </p:spPr>
      </p:pic>
      <p:pic>
        <p:nvPicPr>
          <p:cNvPr id="119" name="Google Shape;119;p16" descr="image.png"/>
          <p:cNvPicPr preferRelativeResize="0"/>
          <p:nvPr/>
        </p:nvPicPr>
        <p:blipFill rotWithShape="1">
          <a:blip r:embed="rId6">
            <a:alphaModFix/>
          </a:blip>
          <a:srcRect/>
          <a:stretch/>
        </p:blipFill>
        <p:spPr>
          <a:xfrm>
            <a:off x="8128099" y="2093565"/>
            <a:ext cx="3492549" cy="3333750"/>
          </a:xfrm>
          <a:prstGeom prst="rect">
            <a:avLst/>
          </a:prstGeom>
          <a:noFill/>
          <a:ln>
            <a:noFill/>
          </a:ln>
        </p:spPr>
      </p:pic>
      <p:sp>
        <p:nvSpPr>
          <p:cNvPr id="120" name="Google Shape;120;p16"/>
          <p:cNvSpPr txBox="1"/>
          <p:nvPr/>
        </p:nvSpPr>
        <p:spPr>
          <a:xfrm>
            <a:off x="734217" y="3169890"/>
            <a:ext cx="3167114" cy="6858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100" b="1" i="0" u="none" strike="noStrike" cap="none">
                <a:solidFill>
                  <a:srgbClr val="F3F0DF"/>
                </a:solidFill>
                <a:latin typeface="Merriweather"/>
                <a:ea typeface="Merriweather"/>
                <a:cs typeface="Merriweather"/>
                <a:sym typeface="Merriweather"/>
              </a:rPr>
              <a:t>Activity 2.1: Join Connect</a:t>
            </a:r>
            <a:endParaRPr/>
          </a:p>
        </p:txBody>
      </p:sp>
      <p:sp>
        <p:nvSpPr>
          <p:cNvPr id="121" name="Google Shape;121;p16"/>
          <p:cNvSpPr txBox="1"/>
          <p:nvPr/>
        </p:nvSpPr>
        <p:spPr>
          <a:xfrm>
            <a:off x="809625" y="4170015"/>
            <a:ext cx="3016299" cy="77152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350" b="0" i="0" u="none" strike="noStrike" cap="none">
                <a:solidFill>
                  <a:srgbClr val="F3F0DF"/>
                </a:solidFill>
                <a:latin typeface="DM Sans"/>
                <a:ea typeface="DM Sans"/>
                <a:cs typeface="DM Sans"/>
                <a:sym typeface="DM Sans"/>
              </a:rPr>
              <a:t>You will sign up as a participant on the Connect platform to see how online research works.</a:t>
            </a:r>
            <a:endParaRPr/>
          </a:p>
        </p:txBody>
      </p:sp>
      <p:sp>
        <p:nvSpPr>
          <p:cNvPr id="122" name="Google Shape;122;p16"/>
          <p:cNvSpPr txBox="1"/>
          <p:nvPr/>
        </p:nvSpPr>
        <p:spPr>
          <a:xfrm>
            <a:off x="4512517" y="3169890"/>
            <a:ext cx="3167114" cy="6858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100" b="1" i="0" u="none" strike="noStrike" cap="none">
                <a:solidFill>
                  <a:srgbClr val="F3F0DF"/>
                </a:solidFill>
                <a:latin typeface="Merriweather"/>
                <a:ea typeface="Merriweather"/>
                <a:cs typeface="Merriweather"/>
                <a:sym typeface="Merriweather"/>
              </a:rPr>
              <a:t>Understand the Experience</a:t>
            </a:r>
            <a:endParaRPr/>
          </a:p>
        </p:txBody>
      </p:sp>
      <p:sp>
        <p:nvSpPr>
          <p:cNvPr id="123" name="Google Shape;123;p16"/>
          <p:cNvSpPr txBox="1"/>
          <p:nvPr/>
        </p:nvSpPr>
        <p:spPr>
          <a:xfrm>
            <a:off x="4587924" y="4170015"/>
            <a:ext cx="3016299" cy="77152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350" b="0" i="0" u="none" strike="noStrike" cap="none">
                <a:solidFill>
                  <a:srgbClr val="F3F0DF"/>
                </a:solidFill>
                <a:latin typeface="DM Sans"/>
                <a:ea typeface="DM Sans"/>
                <a:cs typeface="DM Sans"/>
                <a:sym typeface="DM Sans"/>
              </a:rPr>
              <a:t>Participating helps you learn what makes a study engaging, confusing, or fair.</a:t>
            </a:r>
            <a:endParaRPr/>
          </a:p>
        </p:txBody>
      </p:sp>
      <p:sp>
        <p:nvSpPr>
          <p:cNvPr id="124" name="Google Shape;124;p16"/>
          <p:cNvSpPr txBox="1"/>
          <p:nvPr/>
        </p:nvSpPr>
        <p:spPr>
          <a:xfrm>
            <a:off x="8409116" y="3169890"/>
            <a:ext cx="2930366" cy="3429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100" b="1" i="0" u="none" strike="noStrike" cap="none">
                <a:solidFill>
                  <a:srgbClr val="F3F0DF"/>
                </a:solidFill>
                <a:latin typeface="Merriweather"/>
                <a:ea typeface="Merriweather"/>
                <a:cs typeface="Merriweather"/>
                <a:sym typeface="Merriweather"/>
              </a:rPr>
              <a:t>Become a Researcher</a:t>
            </a:r>
            <a:endParaRPr/>
          </a:p>
        </p:txBody>
      </p:sp>
      <p:sp>
        <p:nvSpPr>
          <p:cNvPr id="125" name="Google Shape;125;p16"/>
          <p:cNvSpPr txBox="1"/>
          <p:nvPr/>
        </p:nvSpPr>
        <p:spPr>
          <a:xfrm>
            <a:off x="8366224" y="3827115"/>
            <a:ext cx="3016299" cy="771525"/>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1350" b="0" i="0" u="none" strike="noStrike" cap="none">
                <a:solidFill>
                  <a:srgbClr val="F3F0DF"/>
                </a:solidFill>
                <a:latin typeface="DM Sans"/>
                <a:ea typeface="DM Sans"/>
                <a:cs typeface="DM Sans"/>
                <a:sym typeface="DM Sans"/>
              </a:rPr>
              <a:t>You will also create a researcher account to see the "other side" of the platform.</a:t>
            </a:r>
            <a:endParaRPr/>
          </a:p>
        </p:txBody>
      </p:sp>
      <p:pic>
        <p:nvPicPr>
          <p:cNvPr id="126" name="Google Shape;126;p16" descr="image.png"/>
          <p:cNvPicPr preferRelativeResize="0"/>
          <p:nvPr/>
        </p:nvPicPr>
        <p:blipFill rotWithShape="1">
          <a:blip r:embed="rId7">
            <a:alphaModFix/>
          </a:blip>
          <a:srcRect/>
          <a:stretch/>
        </p:blipFill>
        <p:spPr>
          <a:xfrm>
            <a:off x="2031950" y="2436465"/>
            <a:ext cx="571500" cy="457200"/>
          </a:xfrm>
          <a:prstGeom prst="rect">
            <a:avLst/>
          </a:prstGeom>
          <a:noFill/>
          <a:ln>
            <a:noFill/>
          </a:ln>
        </p:spPr>
      </p:pic>
      <p:pic>
        <p:nvPicPr>
          <p:cNvPr id="127" name="Google Shape;127;p16" descr="image.png"/>
          <p:cNvPicPr preferRelativeResize="0"/>
          <p:nvPr/>
        </p:nvPicPr>
        <p:blipFill rotWithShape="1">
          <a:blip r:embed="rId8">
            <a:alphaModFix/>
          </a:blip>
          <a:srcRect/>
          <a:stretch/>
        </p:blipFill>
        <p:spPr>
          <a:xfrm>
            <a:off x="5924550" y="2436465"/>
            <a:ext cx="342900" cy="457200"/>
          </a:xfrm>
          <a:prstGeom prst="rect">
            <a:avLst/>
          </a:prstGeom>
          <a:noFill/>
          <a:ln>
            <a:noFill/>
          </a:ln>
        </p:spPr>
      </p:pic>
      <p:pic>
        <p:nvPicPr>
          <p:cNvPr id="128" name="Google Shape;128;p16" descr="image.png"/>
          <p:cNvPicPr preferRelativeResize="0"/>
          <p:nvPr/>
        </p:nvPicPr>
        <p:blipFill rotWithShape="1">
          <a:blip r:embed="rId9">
            <a:alphaModFix/>
          </a:blip>
          <a:srcRect/>
          <a:stretch/>
        </p:blipFill>
        <p:spPr>
          <a:xfrm>
            <a:off x="9588549" y="2436465"/>
            <a:ext cx="571500" cy="457200"/>
          </a:xfrm>
          <a:prstGeom prst="rect">
            <a:avLst/>
          </a:prstGeom>
          <a:noFill/>
          <a:ln>
            <a:noFill/>
          </a:ln>
        </p:spPr>
      </p:pic>
      <p:sp>
        <p:nvSpPr>
          <p:cNvPr id="129" name="Google Shape;129;p16"/>
          <p:cNvSpPr txBox="1"/>
          <p:nvPr/>
        </p:nvSpPr>
        <p:spPr>
          <a:xfrm>
            <a:off x="571500" y="571500"/>
            <a:ext cx="11601450" cy="66288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350" b="1" i="0" u="none" strike="noStrike" cap="none">
                <a:solidFill>
                  <a:srgbClr val="005088"/>
                </a:solidFill>
                <a:latin typeface="Merriweather"/>
                <a:ea typeface="Merriweather"/>
                <a:cs typeface="Merriweather"/>
                <a:sym typeface="Merriweather"/>
              </a:rPr>
              <a:t>The Participant Perspective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94BEEE08-223D-BC6E-20EB-83E8ADF27ED8}"/>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2443B7BB-E5F2-2482-BAE9-3A8AB617A54F}"/>
              </a:ext>
            </a:extLst>
          </p:cNvPr>
          <p:cNvSpPr>
            <a:spLocks noGrp="1"/>
          </p:cNvSpPr>
          <p:nvPr>
            <p:ph type="title"/>
          </p:nvPr>
        </p:nvSpPr>
        <p:spPr/>
        <p:txBody>
          <a:bodyPr/>
          <a:lstStyle/>
          <a:p>
            <a:r>
              <a:rPr lang="en-US" dirty="0"/>
              <a:t>Creating a </a:t>
            </a:r>
            <a:r>
              <a:rPr lang="en-US" b="1" dirty="0">
                <a:solidFill>
                  <a:srgbClr val="005088"/>
                </a:solidFill>
              </a:rPr>
              <a:t>Connect</a:t>
            </a:r>
            <a:r>
              <a:rPr lang="en-US" dirty="0"/>
              <a:t> Account</a:t>
            </a:r>
          </a:p>
        </p:txBody>
      </p:sp>
      <p:sp>
        <p:nvSpPr>
          <p:cNvPr id="5" name="Rectangle: Rounded Corners 4">
            <a:extLst>
              <a:ext uri="{FF2B5EF4-FFF2-40B4-BE49-F238E27FC236}">
                <a16:creationId xmlns:a16="http://schemas.microsoft.com/office/drawing/2014/main" id="{3C587900-8397-034E-9B0C-C168812F6198}"/>
              </a:ext>
            </a:extLst>
          </p:cNvPr>
          <p:cNvSpPr/>
          <p:nvPr/>
        </p:nvSpPr>
        <p:spPr>
          <a:xfrm>
            <a:off x="838199" y="1621850"/>
            <a:ext cx="10515599" cy="1122219"/>
          </a:xfrm>
          <a:prstGeom prst="roundRect">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76C0C429-2D65-E08B-C861-DC6ABE81461A}"/>
              </a:ext>
            </a:extLst>
          </p:cNvPr>
          <p:cNvSpPr/>
          <p:nvPr/>
        </p:nvSpPr>
        <p:spPr>
          <a:xfrm>
            <a:off x="838200" y="2944410"/>
            <a:ext cx="10515598" cy="1122219"/>
          </a:xfrm>
          <a:prstGeom prst="roundRect">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12DAB6D2-7187-CE65-1B98-CCCFB7153592}"/>
              </a:ext>
            </a:extLst>
          </p:cNvPr>
          <p:cNvSpPr/>
          <p:nvPr/>
        </p:nvSpPr>
        <p:spPr>
          <a:xfrm>
            <a:off x="838199" y="4266970"/>
            <a:ext cx="10515597" cy="1122219"/>
          </a:xfrm>
          <a:prstGeom prst="roundRect">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1E08E58A-C298-DF3B-2178-1EC19F2193A0}"/>
              </a:ext>
            </a:extLst>
          </p:cNvPr>
          <p:cNvSpPr/>
          <p:nvPr/>
        </p:nvSpPr>
        <p:spPr>
          <a:xfrm>
            <a:off x="838200" y="5562485"/>
            <a:ext cx="10515596" cy="1122219"/>
          </a:xfrm>
          <a:prstGeom prst="roundRect">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76AC95A-FA3A-93F5-A354-36F69AC3D73E}"/>
              </a:ext>
            </a:extLst>
          </p:cNvPr>
          <p:cNvSpPr txBox="1"/>
          <p:nvPr/>
        </p:nvSpPr>
        <p:spPr>
          <a:xfrm>
            <a:off x="1059873" y="1690688"/>
            <a:ext cx="10048009" cy="738664"/>
          </a:xfrm>
          <a:prstGeom prst="rect">
            <a:avLst/>
          </a:prstGeom>
          <a:noFill/>
        </p:spPr>
        <p:txBody>
          <a:bodyPr wrap="square" rtlCol="0">
            <a:spAutoFit/>
          </a:bodyPr>
          <a:lstStyle/>
          <a:p>
            <a:r>
              <a:rPr lang="en-US" sz="2400" b="1" dirty="0">
                <a:solidFill>
                  <a:srgbClr val="FFC000"/>
                </a:solidFill>
              </a:rPr>
              <a:t>Step 1: Sign Up</a:t>
            </a:r>
            <a:endParaRPr lang="en-US" dirty="0"/>
          </a:p>
          <a:p>
            <a:r>
              <a:rPr lang="en-US" dirty="0"/>
              <a:t>Navigate to </a:t>
            </a:r>
            <a:r>
              <a:rPr lang="en-US" dirty="0" err="1"/>
              <a:t>CloudResearch</a:t>
            </a:r>
            <a:r>
              <a:rPr lang="en-US" dirty="0"/>
              <a:t> Connect and create an account with your school email</a:t>
            </a:r>
          </a:p>
        </p:txBody>
      </p:sp>
      <p:sp>
        <p:nvSpPr>
          <p:cNvPr id="10" name="TextBox 9">
            <a:extLst>
              <a:ext uri="{FF2B5EF4-FFF2-40B4-BE49-F238E27FC236}">
                <a16:creationId xmlns:a16="http://schemas.microsoft.com/office/drawing/2014/main" id="{523F8B07-4AE4-2DB7-7CC8-3ABEB729EF25}"/>
              </a:ext>
            </a:extLst>
          </p:cNvPr>
          <p:cNvSpPr txBox="1"/>
          <p:nvPr/>
        </p:nvSpPr>
        <p:spPr>
          <a:xfrm>
            <a:off x="1059872" y="3086373"/>
            <a:ext cx="10048009" cy="738664"/>
          </a:xfrm>
          <a:prstGeom prst="rect">
            <a:avLst/>
          </a:prstGeom>
          <a:noFill/>
        </p:spPr>
        <p:txBody>
          <a:bodyPr wrap="square" rtlCol="0">
            <a:spAutoFit/>
          </a:bodyPr>
          <a:lstStyle/>
          <a:p>
            <a:r>
              <a:rPr lang="en-US" sz="2400" b="1" dirty="0">
                <a:solidFill>
                  <a:srgbClr val="FFC000"/>
                </a:solidFill>
              </a:rPr>
              <a:t>Step 2: Complete Onboarding</a:t>
            </a:r>
            <a:endParaRPr lang="en-US" dirty="0"/>
          </a:p>
          <a:p>
            <a:r>
              <a:rPr lang="en-US" dirty="0"/>
              <a:t>Verify email, complete basic demographics, and onboarding survey</a:t>
            </a:r>
          </a:p>
        </p:txBody>
      </p:sp>
      <p:sp>
        <p:nvSpPr>
          <p:cNvPr id="11" name="TextBox 10">
            <a:extLst>
              <a:ext uri="{FF2B5EF4-FFF2-40B4-BE49-F238E27FC236}">
                <a16:creationId xmlns:a16="http://schemas.microsoft.com/office/drawing/2014/main" id="{1124FBB2-1AE8-604B-40AA-BDCD64D3DEAD}"/>
              </a:ext>
            </a:extLst>
          </p:cNvPr>
          <p:cNvSpPr txBox="1"/>
          <p:nvPr/>
        </p:nvSpPr>
        <p:spPr>
          <a:xfrm>
            <a:off x="1071992" y="4366414"/>
            <a:ext cx="10048009" cy="738664"/>
          </a:xfrm>
          <a:prstGeom prst="rect">
            <a:avLst/>
          </a:prstGeom>
          <a:noFill/>
        </p:spPr>
        <p:txBody>
          <a:bodyPr wrap="square" rtlCol="0">
            <a:spAutoFit/>
          </a:bodyPr>
          <a:lstStyle/>
          <a:p>
            <a:r>
              <a:rPr lang="en-US" sz="2400" b="1" dirty="0">
                <a:solidFill>
                  <a:srgbClr val="FFC000"/>
                </a:solidFill>
              </a:rPr>
              <a:t>Step 3: Browse Studies</a:t>
            </a:r>
            <a:endParaRPr lang="en-US" dirty="0"/>
          </a:p>
          <a:p>
            <a:r>
              <a:rPr lang="en-US" dirty="0"/>
              <a:t>Explore the kinds of projects available to you and how the site works</a:t>
            </a:r>
          </a:p>
        </p:txBody>
      </p:sp>
      <p:sp>
        <p:nvSpPr>
          <p:cNvPr id="12" name="TextBox 11">
            <a:extLst>
              <a:ext uri="{FF2B5EF4-FFF2-40B4-BE49-F238E27FC236}">
                <a16:creationId xmlns:a16="http://schemas.microsoft.com/office/drawing/2014/main" id="{A89A6217-240E-094D-8F60-1E6E283DE7C4}"/>
              </a:ext>
            </a:extLst>
          </p:cNvPr>
          <p:cNvSpPr txBox="1"/>
          <p:nvPr/>
        </p:nvSpPr>
        <p:spPr>
          <a:xfrm>
            <a:off x="1071991" y="5661929"/>
            <a:ext cx="10048009" cy="738664"/>
          </a:xfrm>
          <a:prstGeom prst="rect">
            <a:avLst/>
          </a:prstGeom>
          <a:noFill/>
        </p:spPr>
        <p:txBody>
          <a:bodyPr wrap="square" rtlCol="0">
            <a:spAutoFit/>
          </a:bodyPr>
          <a:lstStyle/>
          <a:p>
            <a:r>
              <a:rPr lang="en-US" sz="2400" b="1" dirty="0">
                <a:solidFill>
                  <a:srgbClr val="FFC000"/>
                </a:solidFill>
              </a:rPr>
              <a:t>Step 4: Participate</a:t>
            </a:r>
            <a:endParaRPr lang="en-US" dirty="0"/>
          </a:p>
          <a:p>
            <a:r>
              <a:rPr lang="en-US" dirty="0"/>
              <a:t>Complete at least three studies and record reflections in your portfolio</a:t>
            </a:r>
          </a:p>
        </p:txBody>
      </p:sp>
      <p:sp>
        <p:nvSpPr>
          <p:cNvPr id="13" name="TextBox 12">
            <a:extLst>
              <a:ext uri="{FF2B5EF4-FFF2-40B4-BE49-F238E27FC236}">
                <a16:creationId xmlns:a16="http://schemas.microsoft.com/office/drawing/2014/main" id="{46AC7850-2BD0-0A3A-E011-EBF218FC2A03}"/>
              </a:ext>
            </a:extLst>
          </p:cNvPr>
          <p:cNvSpPr txBox="1"/>
          <p:nvPr/>
        </p:nvSpPr>
        <p:spPr>
          <a:xfrm>
            <a:off x="10151918" y="1818409"/>
            <a:ext cx="872837" cy="769441"/>
          </a:xfrm>
          <a:prstGeom prst="rect">
            <a:avLst/>
          </a:prstGeom>
          <a:noFill/>
        </p:spPr>
        <p:txBody>
          <a:bodyPr wrap="square" rtlCol="0">
            <a:spAutoFit/>
          </a:bodyPr>
          <a:lstStyle/>
          <a:p>
            <a:pPr algn="ctr"/>
            <a:r>
              <a:rPr lang="en-US" sz="4400" dirty="0">
                <a:solidFill>
                  <a:srgbClr val="FFC000"/>
                </a:solidFill>
              </a:rPr>
              <a:t>✓</a:t>
            </a:r>
            <a:endParaRPr lang="en-US" dirty="0">
              <a:solidFill>
                <a:srgbClr val="FFC000"/>
              </a:solidFill>
            </a:endParaRPr>
          </a:p>
        </p:txBody>
      </p:sp>
      <p:sp>
        <p:nvSpPr>
          <p:cNvPr id="14" name="TextBox 13">
            <a:extLst>
              <a:ext uri="{FF2B5EF4-FFF2-40B4-BE49-F238E27FC236}">
                <a16:creationId xmlns:a16="http://schemas.microsoft.com/office/drawing/2014/main" id="{67083C70-0DAB-F205-5F1C-FC6B94D632EA}"/>
              </a:ext>
            </a:extLst>
          </p:cNvPr>
          <p:cNvSpPr txBox="1"/>
          <p:nvPr/>
        </p:nvSpPr>
        <p:spPr>
          <a:xfrm>
            <a:off x="10153647" y="3093754"/>
            <a:ext cx="872837" cy="769441"/>
          </a:xfrm>
          <a:prstGeom prst="rect">
            <a:avLst/>
          </a:prstGeom>
          <a:noFill/>
        </p:spPr>
        <p:txBody>
          <a:bodyPr wrap="square" rtlCol="0">
            <a:spAutoFit/>
          </a:bodyPr>
          <a:lstStyle/>
          <a:p>
            <a:pPr algn="ctr"/>
            <a:r>
              <a:rPr lang="en-US" sz="4400" dirty="0">
                <a:solidFill>
                  <a:srgbClr val="FFC000"/>
                </a:solidFill>
              </a:rPr>
              <a:t>✓</a:t>
            </a:r>
            <a:endParaRPr lang="en-US" dirty="0">
              <a:solidFill>
                <a:srgbClr val="FFC000"/>
              </a:solidFill>
            </a:endParaRPr>
          </a:p>
        </p:txBody>
      </p:sp>
      <p:sp>
        <p:nvSpPr>
          <p:cNvPr id="15" name="TextBox 14">
            <a:extLst>
              <a:ext uri="{FF2B5EF4-FFF2-40B4-BE49-F238E27FC236}">
                <a16:creationId xmlns:a16="http://schemas.microsoft.com/office/drawing/2014/main" id="{85927BEA-2B7C-A994-8D56-A9D0EAAA3FBC}"/>
              </a:ext>
            </a:extLst>
          </p:cNvPr>
          <p:cNvSpPr txBox="1"/>
          <p:nvPr/>
        </p:nvSpPr>
        <p:spPr>
          <a:xfrm>
            <a:off x="10151917" y="4416314"/>
            <a:ext cx="872837" cy="769441"/>
          </a:xfrm>
          <a:prstGeom prst="rect">
            <a:avLst/>
          </a:prstGeom>
          <a:noFill/>
        </p:spPr>
        <p:txBody>
          <a:bodyPr wrap="square" rtlCol="0">
            <a:spAutoFit/>
          </a:bodyPr>
          <a:lstStyle/>
          <a:p>
            <a:pPr algn="ctr"/>
            <a:r>
              <a:rPr lang="en-US" sz="4400" dirty="0">
                <a:solidFill>
                  <a:srgbClr val="C00000"/>
                </a:solidFill>
              </a:rPr>
              <a:t>⮽</a:t>
            </a:r>
            <a:endParaRPr lang="en-US" dirty="0">
              <a:solidFill>
                <a:srgbClr val="C00000"/>
              </a:solidFill>
            </a:endParaRPr>
          </a:p>
        </p:txBody>
      </p:sp>
      <p:sp>
        <p:nvSpPr>
          <p:cNvPr id="17" name="TextBox 16">
            <a:extLst>
              <a:ext uri="{FF2B5EF4-FFF2-40B4-BE49-F238E27FC236}">
                <a16:creationId xmlns:a16="http://schemas.microsoft.com/office/drawing/2014/main" id="{5588130E-1651-BEB7-D181-7BDB49E33B8C}"/>
              </a:ext>
            </a:extLst>
          </p:cNvPr>
          <p:cNvSpPr txBox="1"/>
          <p:nvPr/>
        </p:nvSpPr>
        <p:spPr>
          <a:xfrm>
            <a:off x="10182220" y="5716923"/>
            <a:ext cx="872837" cy="769441"/>
          </a:xfrm>
          <a:prstGeom prst="rect">
            <a:avLst/>
          </a:prstGeom>
          <a:noFill/>
        </p:spPr>
        <p:txBody>
          <a:bodyPr wrap="square" rtlCol="0">
            <a:spAutoFit/>
          </a:bodyPr>
          <a:lstStyle/>
          <a:p>
            <a:pPr algn="ctr"/>
            <a:r>
              <a:rPr lang="en-US" sz="4400" dirty="0">
                <a:solidFill>
                  <a:srgbClr val="C00000"/>
                </a:solidFill>
              </a:rPr>
              <a:t>⮽</a:t>
            </a:r>
            <a:endParaRPr lang="en-US" dirty="0">
              <a:solidFill>
                <a:srgbClr val="C00000"/>
              </a:solidFill>
            </a:endParaRPr>
          </a:p>
        </p:txBody>
      </p:sp>
    </p:spTree>
    <p:extLst>
      <p:ext uri="{BB962C8B-B14F-4D97-AF65-F5344CB8AC3E}">
        <p14:creationId xmlns:p14="http://schemas.microsoft.com/office/powerpoint/2010/main" val="708370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1;p14" descr="image.png">
            <a:extLst>
              <a:ext uri="{FF2B5EF4-FFF2-40B4-BE49-F238E27FC236}">
                <a16:creationId xmlns:a16="http://schemas.microsoft.com/office/drawing/2014/main" id="{C16B55FC-70F9-4D53-0209-7364F07B480D}"/>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 name="Title 1">
            <a:extLst>
              <a:ext uri="{FF2B5EF4-FFF2-40B4-BE49-F238E27FC236}">
                <a16:creationId xmlns:a16="http://schemas.microsoft.com/office/drawing/2014/main" id="{C79A5439-AD1F-8505-959D-B0C8E56EBAB0}"/>
              </a:ext>
            </a:extLst>
          </p:cNvPr>
          <p:cNvSpPr>
            <a:spLocks noGrp="1"/>
          </p:cNvSpPr>
          <p:nvPr>
            <p:ph type="title"/>
          </p:nvPr>
        </p:nvSpPr>
        <p:spPr/>
        <p:txBody>
          <a:bodyPr/>
          <a:lstStyle/>
          <a:p>
            <a:r>
              <a:rPr lang="en-US"/>
              <a:t>Step Into The Researcher’s Shoes</a:t>
            </a:r>
            <a:endParaRPr lang="en-US" dirty="0"/>
          </a:p>
        </p:txBody>
      </p:sp>
      <p:sp>
        <p:nvSpPr>
          <p:cNvPr id="3" name="Content Placeholder 2">
            <a:extLst>
              <a:ext uri="{FF2B5EF4-FFF2-40B4-BE49-F238E27FC236}">
                <a16:creationId xmlns:a16="http://schemas.microsoft.com/office/drawing/2014/main" id="{9B414B5F-D319-7220-6A4C-87D9FF1694BD}"/>
              </a:ext>
            </a:extLst>
          </p:cNvPr>
          <p:cNvSpPr>
            <a:spLocks noGrp="1"/>
          </p:cNvSpPr>
          <p:nvPr>
            <p:ph idx="1"/>
          </p:nvPr>
        </p:nvSpPr>
        <p:spPr/>
        <p:txBody>
          <a:bodyPr/>
          <a:lstStyle/>
          <a:p>
            <a:r>
              <a:rPr lang="en-US" dirty="0"/>
              <a:t>Use your </a:t>
            </a:r>
            <a:r>
              <a:rPr lang="en-US" dirty="0" err="1"/>
              <a:t>CloudResearch</a:t>
            </a:r>
            <a:r>
              <a:rPr lang="en-US" dirty="0"/>
              <a:t> credentials to log into the researcher side of the site. </a:t>
            </a:r>
          </a:p>
          <a:p>
            <a:endParaRPr lang="en-US" dirty="0"/>
          </a:p>
          <a:p>
            <a:r>
              <a:rPr lang="en-US" dirty="0"/>
              <a:t>Explore the options and browse through the “Create a Project” wizard.</a:t>
            </a:r>
          </a:p>
          <a:p>
            <a:endParaRPr lang="en-US" dirty="0"/>
          </a:p>
          <a:p>
            <a:r>
              <a:rPr lang="en-US" dirty="0"/>
              <a:t>We will return to this account in Chapter 3</a:t>
            </a:r>
          </a:p>
        </p:txBody>
      </p:sp>
      <p:pic>
        <p:nvPicPr>
          <p:cNvPr id="6" name="Picture 5">
            <a:extLst>
              <a:ext uri="{FF2B5EF4-FFF2-40B4-BE49-F238E27FC236}">
                <a16:creationId xmlns:a16="http://schemas.microsoft.com/office/drawing/2014/main" id="{B29F2ACE-F889-B8C9-30F4-38C55B9148D5}"/>
              </a:ext>
            </a:extLst>
          </p:cNvPr>
          <p:cNvPicPr>
            <a:picLocks noChangeAspect="1"/>
          </p:cNvPicPr>
          <p:nvPr/>
        </p:nvPicPr>
        <p:blipFill>
          <a:blip r:embed="rId3"/>
          <a:stretch>
            <a:fillRect/>
          </a:stretch>
        </p:blipFill>
        <p:spPr>
          <a:xfrm>
            <a:off x="8683336" y="4888160"/>
            <a:ext cx="3089564" cy="1629322"/>
          </a:xfrm>
          <a:prstGeom prst="rect">
            <a:avLst/>
          </a:prstGeom>
          <a:solidFill>
            <a:srgbClr val="F3F0DF"/>
          </a:solidFill>
          <a:ln>
            <a:solidFill>
              <a:schemeClr val="accent1"/>
            </a:solidFill>
          </a:ln>
        </p:spPr>
      </p:pic>
    </p:spTree>
    <p:extLst>
      <p:ext uri="{BB962C8B-B14F-4D97-AF65-F5344CB8AC3E}">
        <p14:creationId xmlns:p14="http://schemas.microsoft.com/office/powerpoint/2010/main" val="176780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51ADCEA2798D14599E35A4B89CDDEC0" ma:contentTypeVersion="17" ma:contentTypeDescription="Create a new document." ma:contentTypeScope="" ma:versionID="33f499b586e0c09f292f47e77f915210">
  <xsd:schema xmlns:xsd="http://www.w3.org/2001/XMLSchema" xmlns:xs="http://www.w3.org/2001/XMLSchema" xmlns:p="http://schemas.microsoft.com/office/2006/metadata/properties" xmlns:ns2="2cfcbfac-5f90-4a73-9575-0ef274affdb0" xmlns:ns3="172308ea-7c92-45bc-bd09-44fa4aca3a06" targetNamespace="http://schemas.microsoft.com/office/2006/metadata/properties" ma:root="true" ma:fieldsID="280cd43e65d44002b4031f27c915d433" ns2:_="" ns3:_="">
    <xsd:import namespace="2cfcbfac-5f90-4a73-9575-0ef274affdb0"/>
    <xsd:import namespace="172308ea-7c92-45bc-bd09-44fa4aca3a0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2:MediaServiceObjectDetectorVersions" minOccurs="0"/>
                <xsd:element ref="ns3:SharedWithUsers" minOccurs="0"/>
                <xsd:element ref="ns3:SharedWithDetails" minOccurs="0"/>
                <xsd:element ref="ns2:MediaServiceSearchProperties" minOccurs="0"/>
                <xsd:element ref="ns2:DateModified"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fcbfac-5f90-4a73-9575-0ef274affd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b9f639d2-9425-406a-b7d7-53d88a02ef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DateModified" ma:index="23" nillable="true" ma:displayName="Date Modified" ma:format="DateOnly" ma:internalName="DateModified">
      <xsd:simpleType>
        <xsd:restriction base="dms:DateTime"/>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2308ea-7c92-45bc-bd09-44fa4aca3a0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1de10c6-f71a-4663-a1bf-833061db95ad}" ma:internalName="TaxCatchAll" ma:showField="CatchAllData" ma:web="172308ea-7c92-45bc-bd09-44fa4aca3a06">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ateModified xmlns="2cfcbfac-5f90-4a73-9575-0ef274affdb0" xsi:nil="true"/>
    <TaxCatchAll xmlns="172308ea-7c92-45bc-bd09-44fa4aca3a06" xsi:nil="true"/>
    <lcf76f155ced4ddcb4097134ff3c332f xmlns="2cfcbfac-5f90-4a73-9575-0ef274affdb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20287-4D68-4D84-B745-3D3E2DC7E2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fcbfac-5f90-4a73-9575-0ef274affdb0"/>
    <ds:schemaRef ds:uri="172308ea-7c92-45bc-bd09-44fa4aca3a0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484D32-E58D-4EB7-B399-72FF1D5DBBE5}">
  <ds:schemaRefs>
    <ds:schemaRef ds:uri="http://schemas.microsoft.com/office/2006/metadata/properties"/>
    <ds:schemaRef ds:uri="http://schemas.microsoft.com/office/infopath/2007/PartnerControls"/>
    <ds:schemaRef ds:uri="2cfcbfac-5f90-4a73-9575-0ef274affdb0"/>
    <ds:schemaRef ds:uri="172308ea-7c92-45bc-bd09-44fa4aca3a06"/>
  </ds:schemaRefs>
</ds:datastoreItem>
</file>

<file path=customXml/itemProps3.xml><?xml version="1.0" encoding="utf-8"?>
<ds:datastoreItem xmlns:ds="http://schemas.openxmlformats.org/officeDocument/2006/customXml" ds:itemID="{F1D7B7DF-80F8-46DF-AE35-75C09B5DA9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1327</TotalTime>
  <Words>1194</Words>
  <Application>Microsoft Office PowerPoint</Application>
  <PresentationFormat>Widescreen</PresentationFormat>
  <Paragraphs>201</Paragraphs>
  <Slides>30</Slides>
  <Notes>24</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Chapter 2: Behavioral Science Tools</vt:lpstr>
      <vt:lpstr>"Every profession has its tools... What tools do behavioral scientists use?"</vt:lpstr>
      <vt:lpstr>Technology Drives Changes</vt:lpstr>
      <vt:lpstr>PowerPoint Presentation</vt:lpstr>
      <vt:lpstr>PowerPoint Presentation</vt:lpstr>
      <vt:lpstr>The Role of Participants in Science</vt:lpstr>
      <vt:lpstr>PowerPoint Presentation</vt:lpstr>
      <vt:lpstr>Creating a Connect Account</vt:lpstr>
      <vt:lpstr>Step Into The Researcher’s Shoes</vt:lpstr>
      <vt:lpstr>PowerPoint Presentation</vt:lpstr>
      <vt:lpstr>PowerPoint Presentation</vt:lpstr>
      <vt:lpstr>PowerPoint Presentation</vt:lpstr>
      <vt:lpstr>Phones and Mental Health</vt:lpstr>
      <vt:lpstr>Phones and Mental Health</vt:lpstr>
      <vt:lpstr>Activity 2.2: Google Scholar</vt:lpstr>
      <vt:lpstr>PowerPoint Presentation</vt:lpstr>
      <vt:lpstr>PowerPoint Presentation</vt:lpstr>
      <vt:lpstr>Self-Report Tools</vt:lpstr>
      <vt:lpstr>Performance Tools</vt:lpstr>
      <vt:lpstr>Physiological Measurement</vt:lpstr>
      <vt:lpstr>Behavioral Measurement</vt:lpstr>
      <vt:lpstr>PowerPoint Presentation</vt:lpstr>
      <vt:lpstr>PowerPoint Presentation</vt:lpstr>
      <vt:lpstr>This Class’s Stats Package</vt:lpstr>
      <vt:lpstr>SPSS Data View</vt:lpstr>
      <vt:lpstr>Chat GPT – Data Analyst</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Aaron Moss</dc:creator>
  <cp:lastModifiedBy>Aaron Moss</cp:lastModifiedBy>
  <cp:revision>5</cp:revision>
  <dcterms:created xsi:type="dcterms:W3CDTF">2025-11-13T20:46:44Z</dcterms:created>
  <dcterms:modified xsi:type="dcterms:W3CDTF">2026-01-09T21:07:15Z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0x010100051ADCEA2798D14599E35A4B89CDDEC0</vt:lpwstr>
  </property>
  <property fmtid="{D5CDD505-2E9C-101B-9397-08002B2CF9AE}" pid="3" name="MediaServiceImageTags">
    <vt:lpwstr/>
  </property>
</Properties>
</file>